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5" r:id="rId6"/>
    <p:sldId id="260"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913" autoAdjust="0"/>
  </p:normalViewPr>
  <p:slideViewPr>
    <p:cSldViewPr snapToGrid="0" snapToObjects="1">
      <p:cViewPr>
        <p:scale>
          <a:sx n="63" d="100"/>
          <a:sy n="63" d="100"/>
        </p:scale>
        <p:origin x="-159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28115D-964F-E44C-98B9-139E747EFC56}" type="doc">
      <dgm:prSet loTypeId="urn:microsoft.com/office/officeart/2005/8/layout/bProcess4" loCatId="" qsTypeId="urn:microsoft.com/office/officeart/2005/8/quickstyle/simple4" qsCatId="simple" csTypeId="urn:microsoft.com/office/officeart/2005/8/colors/accent1_2" csCatId="accent1" phldr="1"/>
      <dgm:spPr/>
      <dgm:t>
        <a:bodyPr/>
        <a:lstStyle/>
        <a:p>
          <a:endParaRPr lang="en-US"/>
        </a:p>
      </dgm:t>
    </dgm:pt>
    <dgm:pt modelId="{357AA075-F317-6F44-AB3D-EDA3EEA77380}">
      <dgm:prSet>
        <dgm:style>
          <a:lnRef idx="2">
            <a:schemeClr val="accent1"/>
          </a:lnRef>
          <a:fillRef idx="1">
            <a:schemeClr val="lt1"/>
          </a:fillRef>
          <a:effectRef idx="0">
            <a:schemeClr val="accent1"/>
          </a:effectRef>
          <a:fontRef idx="minor">
            <a:schemeClr val="dk1"/>
          </a:fontRef>
        </dgm:style>
      </dgm:prSet>
      <dgm:spPr>
        <a:solidFill>
          <a:schemeClr val="accent4">
            <a:lumMod val="20000"/>
            <a:lumOff val="80000"/>
          </a:schemeClr>
        </a:solidFill>
      </dgm:spPr>
      <dgm:t>
        <a:bodyPr/>
        <a:lstStyle/>
        <a:p>
          <a:pPr rtl="0"/>
          <a:r>
            <a:rPr lang="en-US" b="1" dirty="0" smtClean="0"/>
            <a:t>Resolution in the General Assembly to draft a Declaration</a:t>
          </a:r>
          <a:endParaRPr lang="en-US" b="1" dirty="0"/>
        </a:p>
      </dgm:t>
    </dgm:pt>
    <dgm:pt modelId="{20416D99-7C6E-A54A-9EFF-CD0E297EF7CD}" type="parTrans" cxnId="{2D0DFFE6-952F-9444-818D-8D72BAF11680}">
      <dgm:prSet/>
      <dgm:spPr/>
      <dgm:t>
        <a:bodyPr/>
        <a:lstStyle/>
        <a:p>
          <a:endParaRPr lang="en-US"/>
        </a:p>
      </dgm:t>
    </dgm:pt>
    <dgm:pt modelId="{1B610E99-2FB0-7F49-ADD9-D9DC7C86209B}" type="sibTrans" cxnId="{2D0DFFE6-952F-9444-818D-8D72BAF11680}">
      <dgm:prSet/>
      <dgm:spPr/>
      <dgm:t>
        <a:bodyPr/>
        <a:lstStyle/>
        <a:p>
          <a:endParaRPr lang="en-US"/>
        </a:p>
      </dgm:t>
    </dgm:pt>
    <dgm:pt modelId="{5DB3973D-4BA2-F44F-9331-8DDE054F1A95}">
      <dgm:prSet>
        <dgm:style>
          <a:lnRef idx="2">
            <a:schemeClr val="accent1"/>
          </a:lnRef>
          <a:fillRef idx="1">
            <a:schemeClr val="lt1"/>
          </a:fillRef>
          <a:effectRef idx="0">
            <a:schemeClr val="accent1"/>
          </a:effectRef>
          <a:fontRef idx="minor">
            <a:schemeClr val="dk1"/>
          </a:fontRef>
        </dgm:style>
      </dgm:prSet>
      <dgm:spPr>
        <a:solidFill>
          <a:schemeClr val="accent4">
            <a:lumMod val="20000"/>
            <a:lumOff val="80000"/>
          </a:schemeClr>
        </a:solidFill>
      </dgm:spPr>
      <dgm:t>
        <a:bodyPr/>
        <a:lstStyle/>
        <a:p>
          <a:pPr rtl="0"/>
          <a:r>
            <a:rPr lang="en-US" b="1" dirty="0" smtClean="0"/>
            <a:t>Select Committee drafts a Declaration</a:t>
          </a:r>
          <a:endParaRPr lang="en-US" b="1" dirty="0"/>
        </a:p>
      </dgm:t>
    </dgm:pt>
    <dgm:pt modelId="{65A5AA71-8F4C-6647-AEA1-05CE915B708A}" type="parTrans" cxnId="{076ECF53-99F5-E847-9A92-3D10D68903B2}">
      <dgm:prSet/>
      <dgm:spPr/>
      <dgm:t>
        <a:bodyPr/>
        <a:lstStyle/>
        <a:p>
          <a:endParaRPr lang="en-US"/>
        </a:p>
      </dgm:t>
    </dgm:pt>
    <dgm:pt modelId="{8CABA7ED-A4E7-0A4C-AAE7-AD6B187310E5}" type="sibTrans" cxnId="{076ECF53-99F5-E847-9A92-3D10D68903B2}">
      <dgm:prSet/>
      <dgm:spPr/>
      <dgm:t>
        <a:bodyPr/>
        <a:lstStyle/>
        <a:p>
          <a:endParaRPr lang="en-US"/>
        </a:p>
      </dgm:t>
    </dgm:pt>
    <dgm:pt modelId="{7B3ADF1C-5847-7F4A-B606-9786612E8EEC}">
      <dgm:prSet>
        <dgm:style>
          <a:lnRef idx="2">
            <a:schemeClr val="accent1"/>
          </a:lnRef>
          <a:fillRef idx="1">
            <a:schemeClr val="lt1"/>
          </a:fillRef>
          <a:effectRef idx="0">
            <a:schemeClr val="accent1"/>
          </a:effectRef>
          <a:fontRef idx="minor">
            <a:schemeClr val="dk1"/>
          </a:fontRef>
        </dgm:style>
      </dgm:prSet>
      <dgm:spPr>
        <a:solidFill>
          <a:schemeClr val="accent4">
            <a:lumMod val="20000"/>
            <a:lumOff val="80000"/>
          </a:schemeClr>
        </a:solidFill>
      </dgm:spPr>
      <dgm:t>
        <a:bodyPr/>
        <a:lstStyle/>
        <a:p>
          <a:pPr rtl="0"/>
          <a:r>
            <a:rPr lang="en-US" b="1" dirty="0" smtClean="0"/>
            <a:t>Declaration is voted on in the General Assembly</a:t>
          </a:r>
          <a:endParaRPr lang="en-US" b="1" dirty="0"/>
        </a:p>
      </dgm:t>
    </dgm:pt>
    <dgm:pt modelId="{76C1B99E-F8B9-3F43-8D17-5FA6C335FE4E}" type="parTrans" cxnId="{98B3B3EA-FCA6-5446-AF01-9EBFC117A8F8}">
      <dgm:prSet/>
      <dgm:spPr/>
      <dgm:t>
        <a:bodyPr/>
        <a:lstStyle/>
        <a:p>
          <a:endParaRPr lang="en-US"/>
        </a:p>
      </dgm:t>
    </dgm:pt>
    <dgm:pt modelId="{E06D0A1F-0574-2244-B4BC-88136C82E307}" type="sibTrans" cxnId="{98B3B3EA-FCA6-5446-AF01-9EBFC117A8F8}">
      <dgm:prSet/>
      <dgm:spPr/>
      <dgm:t>
        <a:bodyPr/>
        <a:lstStyle/>
        <a:p>
          <a:endParaRPr lang="en-US"/>
        </a:p>
      </dgm:t>
    </dgm:pt>
    <dgm:pt modelId="{F0C114A4-DA08-F44D-BE7D-C2F00B266A07}">
      <dgm:prSet>
        <dgm:style>
          <a:lnRef idx="2">
            <a:schemeClr val="accent1"/>
          </a:lnRef>
          <a:fillRef idx="1">
            <a:schemeClr val="lt1"/>
          </a:fillRef>
          <a:effectRef idx="0">
            <a:schemeClr val="accent1"/>
          </a:effectRef>
          <a:fontRef idx="minor">
            <a:schemeClr val="dk1"/>
          </a:fontRef>
        </dgm:style>
      </dgm:prSet>
      <dgm:spPr>
        <a:solidFill>
          <a:schemeClr val="accent4">
            <a:lumMod val="20000"/>
            <a:lumOff val="80000"/>
          </a:schemeClr>
        </a:solidFill>
      </dgm:spPr>
      <dgm:t>
        <a:bodyPr/>
        <a:lstStyle/>
        <a:p>
          <a:pPr rtl="0"/>
          <a:r>
            <a:rPr lang="en-US" b="1" dirty="0" smtClean="0"/>
            <a:t>Declaration is open for signatures</a:t>
          </a:r>
          <a:endParaRPr lang="en-US" b="1" dirty="0"/>
        </a:p>
      </dgm:t>
    </dgm:pt>
    <dgm:pt modelId="{BA5C4F0E-BA60-314D-89A6-F3A493A42941}" type="parTrans" cxnId="{86CEE2D2-938A-1B4B-A7A9-B9FAC9DA5546}">
      <dgm:prSet/>
      <dgm:spPr/>
      <dgm:t>
        <a:bodyPr/>
        <a:lstStyle/>
        <a:p>
          <a:endParaRPr lang="en-US"/>
        </a:p>
      </dgm:t>
    </dgm:pt>
    <dgm:pt modelId="{C81808D5-1696-2D43-BA8A-45845B83BC79}" type="sibTrans" cxnId="{86CEE2D2-938A-1B4B-A7A9-B9FAC9DA5546}">
      <dgm:prSet/>
      <dgm:spPr/>
      <dgm:t>
        <a:bodyPr/>
        <a:lstStyle/>
        <a:p>
          <a:endParaRPr lang="en-US"/>
        </a:p>
      </dgm:t>
    </dgm:pt>
    <dgm:pt modelId="{9D7F2333-427A-FE48-B42B-FA647BA57109}">
      <dgm:prSet>
        <dgm:style>
          <a:lnRef idx="2">
            <a:schemeClr val="accent1"/>
          </a:lnRef>
          <a:fillRef idx="1">
            <a:schemeClr val="lt1"/>
          </a:fillRef>
          <a:effectRef idx="0">
            <a:schemeClr val="accent1"/>
          </a:effectRef>
          <a:fontRef idx="minor">
            <a:schemeClr val="dk1"/>
          </a:fontRef>
        </dgm:style>
      </dgm:prSet>
      <dgm:spPr>
        <a:solidFill>
          <a:schemeClr val="accent4">
            <a:lumMod val="20000"/>
            <a:lumOff val="80000"/>
          </a:schemeClr>
        </a:solidFill>
      </dgm:spPr>
      <dgm:t>
        <a:bodyPr/>
        <a:lstStyle/>
        <a:p>
          <a:pPr rtl="0"/>
          <a:r>
            <a:rPr lang="en-US" b="1" dirty="0" smtClean="0"/>
            <a:t>Convention is open for signatures and ratification by member states</a:t>
          </a:r>
          <a:endParaRPr lang="en-US" b="1" dirty="0"/>
        </a:p>
      </dgm:t>
    </dgm:pt>
    <dgm:pt modelId="{E682DA53-29E4-3043-9020-A6E1E0BD120C}" type="sibTrans" cxnId="{829F5626-6354-1145-9C77-84D9D0C7BCB4}">
      <dgm:prSet/>
      <dgm:spPr/>
      <dgm:t>
        <a:bodyPr/>
        <a:lstStyle/>
        <a:p>
          <a:endParaRPr lang="en-US"/>
        </a:p>
      </dgm:t>
    </dgm:pt>
    <dgm:pt modelId="{08F83FA2-A4A7-1F4C-8DC1-B56FC64605C5}" type="parTrans" cxnId="{829F5626-6354-1145-9C77-84D9D0C7BCB4}">
      <dgm:prSet/>
      <dgm:spPr/>
      <dgm:t>
        <a:bodyPr/>
        <a:lstStyle/>
        <a:p>
          <a:endParaRPr lang="en-US"/>
        </a:p>
      </dgm:t>
    </dgm:pt>
    <dgm:pt modelId="{78EF5DEB-BD28-7C45-9761-EB7F77AB5C3A}">
      <dgm:prSet>
        <dgm:style>
          <a:lnRef idx="2">
            <a:schemeClr val="accent1"/>
          </a:lnRef>
          <a:fillRef idx="1">
            <a:schemeClr val="lt1"/>
          </a:fillRef>
          <a:effectRef idx="0">
            <a:schemeClr val="accent1"/>
          </a:effectRef>
          <a:fontRef idx="minor">
            <a:schemeClr val="dk1"/>
          </a:fontRef>
        </dgm:style>
      </dgm:prSet>
      <dgm:spPr>
        <a:solidFill>
          <a:schemeClr val="accent4">
            <a:lumMod val="20000"/>
            <a:lumOff val="80000"/>
          </a:schemeClr>
        </a:solidFill>
      </dgm:spPr>
      <dgm:t>
        <a:bodyPr/>
        <a:lstStyle/>
        <a:p>
          <a:pPr rtl="0"/>
          <a:r>
            <a:rPr lang="en-US" b="1" dirty="0" smtClean="0"/>
            <a:t>Convention in voted on in the General Assembly</a:t>
          </a:r>
          <a:endParaRPr lang="en-US" b="1" dirty="0"/>
        </a:p>
      </dgm:t>
    </dgm:pt>
    <dgm:pt modelId="{54668878-4384-4540-8180-8FC170B16B61}" type="sibTrans" cxnId="{F6A7808B-94FB-B24B-9E8B-87BFC9C6DB5A}">
      <dgm:prSet/>
      <dgm:spPr/>
      <dgm:t>
        <a:bodyPr/>
        <a:lstStyle/>
        <a:p>
          <a:endParaRPr lang="en-US"/>
        </a:p>
      </dgm:t>
    </dgm:pt>
    <dgm:pt modelId="{6FE79102-CF59-CE4C-8910-E391C7DA2A8C}" type="parTrans" cxnId="{F6A7808B-94FB-B24B-9E8B-87BFC9C6DB5A}">
      <dgm:prSet/>
      <dgm:spPr/>
      <dgm:t>
        <a:bodyPr/>
        <a:lstStyle/>
        <a:p>
          <a:endParaRPr lang="en-US"/>
        </a:p>
      </dgm:t>
    </dgm:pt>
    <dgm:pt modelId="{45C8856D-EF1E-974D-A737-F73F57AF2379}">
      <dgm:prSet>
        <dgm:style>
          <a:lnRef idx="2">
            <a:schemeClr val="accent1"/>
          </a:lnRef>
          <a:fillRef idx="1">
            <a:schemeClr val="lt1"/>
          </a:fillRef>
          <a:effectRef idx="0">
            <a:schemeClr val="accent1"/>
          </a:effectRef>
          <a:fontRef idx="minor">
            <a:schemeClr val="dk1"/>
          </a:fontRef>
        </dgm:style>
      </dgm:prSet>
      <dgm:spPr>
        <a:solidFill>
          <a:schemeClr val="accent4">
            <a:lumMod val="20000"/>
            <a:lumOff val="80000"/>
          </a:schemeClr>
        </a:solidFill>
      </dgm:spPr>
      <dgm:t>
        <a:bodyPr/>
        <a:lstStyle/>
        <a:p>
          <a:pPr rtl="0"/>
          <a:r>
            <a:rPr lang="en-US" b="1" dirty="0" smtClean="0"/>
            <a:t>Select Committee drafts the Convention</a:t>
          </a:r>
          <a:endParaRPr lang="en-US" b="1" dirty="0"/>
        </a:p>
      </dgm:t>
    </dgm:pt>
    <dgm:pt modelId="{37D1DCEB-8D0B-9544-917F-B18E2C6C8586}" type="sibTrans" cxnId="{3FA7B6E6-B889-1446-BFF0-3D0796EF5524}">
      <dgm:prSet/>
      <dgm:spPr/>
      <dgm:t>
        <a:bodyPr/>
        <a:lstStyle/>
        <a:p>
          <a:endParaRPr lang="en-US"/>
        </a:p>
      </dgm:t>
    </dgm:pt>
    <dgm:pt modelId="{3A8D6741-F684-4D48-9731-65993F3AF3F4}" type="parTrans" cxnId="{3FA7B6E6-B889-1446-BFF0-3D0796EF5524}">
      <dgm:prSet/>
      <dgm:spPr/>
      <dgm:t>
        <a:bodyPr/>
        <a:lstStyle/>
        <a:p>
          <a:endParaRPr lang="en-US"/>
        </a:p>
      </dgm:t>
    </dgm:pt>
    <dgm:pt modelId="{442FD053-D274-0843-B92A-BDB8D5CA6069}">
      <dgm:prSet>
        <dgm:style>
          <a:lnRef idx="2">
            <a:schemeClr val="accent1"/>
          </a:lnRef>
          <a:fillRef idx="1">
            <a:schemeClr val="lt1"/>
          </a:fillRef>
          <a:effectRef idx="0">
            <a:schemeClr val="accent1"/>
          </a:effectRef>
          <a:fontRef idx="minor">
            <a:schemeClr val="dk1"/>
          </a:fontRef>
        </dgm:style>
      </dgm:prSet>
      <dgm:spPr>
        <a:solidFill>
          <a:schemeClr val="accent4">
            <a:lumMod val="20000"/>
            <a:lumOff val="80000"/>
          </a:schemeClr>
        </a:solidFill>
      </dgm:spPr>
      <dgm:t>
        <a:bodyPr/>
        <a:lstStyle/>
        <a:p>
          <a:pPr rtl="0"/>
          <a:r>
            <a:rPr lang="en-US" b="1" dirty="0" smtClean="0"/>
            <a:t>Resolution in the General Assembly to draft a Convention</a:t>
          </a:r>
          <a:endParaRPr lang="en-US" b="1" dirty="0"/>
        </a:p>
      </dgm:t>
    </dgm:pt>
    <dgm:pt modelId="{CE831F4A-7112-854D-9B72-C07F04572662}" type="sibTrans" cxnId="{CE38092B-A4CA-184A-A674-B48E2EE2B618}">
      <dgm:prSet/>
      <dgm:spPr/>
      <dgm:t>
        <a:bodyPr/>
        <a:lstStyle/>
        <a:p>
          <a:endParaRPr lang="en-US"/>
        </a:p>
      </dgm:t>
    </dgm:pt>
    <dgm:pt modelId="{9BA181B7-A010-FC41-B7F2-489F695F2152}" type="parTrans" cxnId="{CE38092B-A4CA-184A-A674-B48E2EE2B618}">
      <dgm:prSet/>
      <dgm:spPr/>
      <dgm:t>
        <a:bodyPr/>
        <a:lstStyle/>
        <a:p>
          <a:endParaRPr lang="en-US"/>
        </a:p>
      </dgm:t>
    </dgm:pt>
    <dgm:pt modelId="{13CF53B7-B33F-B14C-AA4E-DADE602A55B0}" type="pres">
      <dgm:prSet presAssocID="{6728115D-964F-E44C-98B9-139E747EFC56}" presName="Name0" presStyleCnt="0">
        <dgm:presLayoutVars>
          <dgm:dir/>
          <dgm:resizeHandles/>
        </dgm:presLayoutVars>
      </dgm:prSet>
      <dgm:spPr/>
      <dgm:t>
        <a:bodyPr/>
        <a:lstStyle/>
        <a:p>
          <a:endParaRPr lang="fr-CH"/>
        </a:p>
      </dgm:t>
    </dgm:pt>
    <dgm:pt modelId="{43ADF967-0F6D-2F44-A7CF-7A24E8FC9D9A}" type="pres">
      <dgm:prSet presAssocID="{357AA075-F317-6F44-AB3D-EDA3EEA77380}" presName="compNode" presStyleCnt="0"/>
      <dgm:spPr/>
    </dgm:pt>
    <dgm:pt modelId="{E0C8B8F8-CEB9-AD46-BDBB-A9B54AC72935}" type="pres">
      <dgm:prSet presAssocID="{357AA075-F317-6F44-AB3D-EDA3EEA77380}" presName="dummyConnPt" presStyleCnt="0"/>
      <dgm:spPr/>
    </dgm:pt>
    <dgm:pt modelId="{8AAD9262-04F7-2F4E-8928-C98168D6D2AA}" type="pres">
      <dgm:prSet presAssocID="{357AA075-F317-6F44-AB3D-EDA3EEA77380}" presName="node" presStyleLbl="node1" presStyleIdx="0" presStyleCnt="8">
        <dgm:presLayoutVars>
          <dgm:bulletEnabled val="1"/>
        </dgm:presLayoutVars>
      </dgm:prSet>
      <dgm:spPr/>
      <dgm:t>
        <a:bodyPr/>
        <a:lstStyle/>
        <a:p>
          <a:endParaRPr lang="fr-CH"/>
        </a:p>
      </dgm:t>
    </dgm:pt>
    <dgm:pt modelId="{49C83ACD-B843-484C-8984-8DE7BBD23FBC}" type="pres">
      <dgm:prSet presAssocID="{1B610E99-2FB0-7F49-ADD9-D9DC7C86209B}" presName="sibTrans" presStyleLbl="bgSibTrans2D1" presStyleIdx="0" presStyleCnt="7"/>
      <dgm:spPr/>
      <dgm:t>
        <a:bodyPr/>
        <a:lstStyle/>
        <a:p>
          <a:endParaRPr lang="fr-CH"/>
        </a:p>
      </dgm:t>
    </dgm:pt>
    <dgm:pt modelId="{D1157088-75DA-3B43-9079-62D094A1FCBC}" type="pres">
      <dgm:prSet presAssocID="{5DB3973D-4BA2-F44F-9331-8DDE054F1A95}" presName="compNode" presStyleCnt="0"/>
      <dgm:spPr/>
    </dgm:pt>
    <dgm:pt modelId="{A990D97D-0988-874B-9382-A69F416FC5A4}" type="pres">
      <dgm:prSet presAssocID="{5DB3973D-4BA2-F44F-9331-8DDE054F1A95}" presName="dummyConnPt" presStyleCnt="0"/>
      <dgm:spPr/>
    </dgm:pt>
    <dgm:pt modelId="{81DC6647-C439-0F4D-B1B0-05656D855816}" type="pres">
      <dgm:prSet presAssocID="{5DB3973D-4BA2-F44F-9331-8DDE054F1A95}" presName="node" presStyleLbl="node1" presStyleIdx="1" presStyleCnt="8">
        <dgm:presLayoutVars>
          <dgm:bulletEnabled val="1"/>
        </dgm:presLayoutVars>
      </dgm:prSet>
      <dgm:spPr/>
      <dgm:t>
        <a:bodyPr/>
        <a:lstStyle/>
        <a:p>
          <a:endParaRPr lang="fr-CH"/>
        </a:p>
      </dgm:t>
    </dgm:pt>
    <dgm:pt modelId="{662AE014-4676-AC48-BBB2-0D72670045CB}" type="pres">
      <dgm:prSet presAssocID="{8CABA7ED-A4E7-0A4C-AAE7-AD6B187310E5}" presName="sibTrans" presStyleLbl="bgSibTrans2D1" presStyleIdx="1" presStyleCnt="7"/>
      <dgm:spPr/>
      <dgm:t>
        <a:bodyPr/>
        <a:lstStyle/>
        <a:p>
          <a:endParaRPr lang="fr-CH"/>
        </a:p>
      </dgm:t>
    </dgm:pt>
    <dgm:pt modelId="{57CE0CE4-4DC8-8541-A350-BC18A6CFB64B}" type="pres">
      <dgm:prSet presAssocID="{7B3ADF1C-5847-7F4A-B606-9786612E8EEC}" presName="compNode" presStyleCnt="0"/>
      <dgm:spPr/>
    </dgm:pt>
    <dgm:pt modelId="{54850E58-379C-9C4D-9F84-0CFB12E56DD3}" type="pres">
      <dgm:prSet presAssocID="{7B3ADF1C-5847-7F4A-B606-9786612E8EEC}" presName="dummyConnPt" presStyleCnt="0"/>
      <dgm:spPr/>
    </dgm:pt>
    <dgm:pt modelId="{6F403A3C-575E-F24D-84CF-577534B2A5CA}" type="pres">
      <dgm:prSet presAssocID="{7B3ADF1C-5847-7F4A-B606-9786612E8EEC}" presName="node" presStyleLbl="node1" presStyleIdx="2" presStyleCnt="8">
        <dgm:presLayoutVars>
          <dgm:bulletEnabled val="1"/>
        </dgm:presLayoutVars>
      </dgm:prSet>
      <dgm:spPr/>
      <dgm:t>
        <a:bodyPr/>
        <a:lstStyle/>
        <a:p>
          <a:endParaRPr lang="fr-CH"/>
        </a:p>
      </dgm:t>
    </dgm:pt>
    <dgm:pt modelId="{81678E26-B2DC-D546-8226-100065F0C2BE}" type="pres">
      <dgm:prSet presAssocID="{E06D0A1F-0574-2244-B4BC-88136C82E307}" presName="sibTrans" presStyleLbl="bgSibTrans2D1" presStyleIdx="2" presStyleCnt="7"/>
      <dgm:spPr/>
      <dgm:t>
        <a:bodyPr/>
        <a:lstStyle/>
        <a:p>
          <a:endParaRPr lang="fr-CH"/>
        </a:p>
      </dgm:t>
    </dgm:pt>
    <dgm:pt modelId="{38502095-1E63-694A-A194-3AA265A8F6C8}" type="pres">
      <dgm:prSet presAssocID="{F0C114A4-DA08-F44D-BE7D-C2F00B266A07}" presName="compNode" presStyleCnt="0"/>
      <dgm:spPr/>
    </dgm:pt>
    <dgm:pt modelId="{1D2AA075-8C11-BF4F-9838-7351EB653353}" type="pres">
      <dgm:prSet presAssocID="{F0C114A4-DA08-F44D-BE7D-C2F00B266A07}" presName="dummyConnPt" presStyleCnt="0"/>
      <dgm:spPr/>
    </dgm:pt>
    <dgm:pt modelId="{02696C8C-D093-DE4D-B8D9-90369FFA90EE}" type="pres">
      <dgm:prSet presAssocID="{F0C114A4-DA08-F44D-BE7D-C2F00B266A07}" presName="node" presStyleLbl="node1" presStyleIdx="3" presStyleCnt="8">
        <dgm:presLayoutVars>
          <dgm:bulletEnabled val="1"/>
        </dgm:presLayoutVars>
      </dgm:prSet>
      <dgm:spPr/>
      <dgm:t>
        <a:bodyPr/>
        <a:lstStyle/>
        <a:p>
          <a:endParaRPr lang="fr-CH"/>
        </a:p>
      </dgm:t>
    </dgm:pt>
    <dgm:pt modelId="{36937FBF-FA63-5949-AE77-4E29A7C4C4C8}" type="pres">
      <dgm:prSet presAssocID="{C81808D5-1696-2D43-BA8A-45845B83BC79}" presName="sibTrans" presStyleLbl="bgSibTrans2D1" presStyleIdx="3" presStyleCnt="7"/>
      <dgm:spPr/>
      <dgm:t>
        <a:bodyPr/>
        <a:lstStyle/>
        <a:p>
          <a:endParaRPr lang="fr-CH"/>
        </a:p>
      </dgm:t>
    </dgm:pt>
    <dgm:pt modelId="{D0E4830A-DDFE-9548-8C00-3D0928376BAB}" type="pres">
      <dgm:prSet presAssocID="{442FD053-D274-0843-B92A-BDB8D5CA6069}" presName="compNode" presStyleCnt="0"/>
      <dgm:spPr/>
    </dgm:pt>
    <dgm:pt modelId="{E7EFA220-8755-D74F-A158-2F0A14221F1C}" type="pres">
      <dgm:prSet presAssocID="{442FD053-D274-0843-B92A-BDB8D5CA6069}" presName="dummyConnPt" presStyleCnt="0"/>
      <dgm:spPr/>
    </dgm:pt>
    <dgm:pt modelId="{BFC41053-4B6B-3343-94EC-DE3782BC2A20}" type="pres">
      <dgm:prSet presAssocID="{442FD053-D274-0843-B92A-BDB8D5CA6069}" presName="node" presStyleLbl="node1" presStyleIdx="4" presStyleCnt="8">
        <dgm:presLayoutVars>
          <dgm:bulletEnabled val="1"/>
        </dgm:presLayoutVars>
      </dgm:prSet>
      <dgm:spPr/>
      <dgm:t>
        <a:bodyPr/>
        <a:lstStyle/>
        <a:p>
          <a:endParaRPr lang="fr-CH"/>
        </a:p>
      </dgm:t>
    </dgm:pt>
    <dgm:pt modelId="{833E1A35-DC19-C947-BBD3-54FD0BEA510B}" type="pres">
      <dgm:prSet presAssocID="{CE831F4A-7112-854D-9B72-C07F04572662}" presName="sibTrans" presStyleLbl="bgSibTrans2D1" presStyleIdx="4" presStyleCnt="7"/>
      <dgm:spPr/>
      <dgm:t>
        <a:bodyPr/>
        <a:lstStyle/>
        <a:p>
          <a:endParaRPr lang="fr-CH"/>
        </a:p>
      </dgm:t>
    </dgm:pt>
    <dgm:pt modelId="{9F3E5813-4395-344C-99CB-C2173ADDBD9A}" type="pres">
      <dgm:prSet presAssocID="{45C8856D-EF1E-974D-A737-F73F57AF2379}" presName="compNode" presStyleCnt="0"/>
      <dgm:spPr/>
    </dgm:pt>
    <dgm:pt modelId="{CDEC98FB-4338-1347-94A1-8608F516980E}" type="pres">
      <dgm:prSet presAssocID="{45C8856D-EF1E-974D-A737-F73F57AF2379}" presName="dummyConnPt" presStyleCnt="0"/>
      <dgm:spPr/>
    </dgm:pt>
    <dgm:pt modelId="{76FFDB34-4B38-7943-A3D0-9C1AFB84D9F7}" type="pres">
      <dgm:prSet presAssocID="{45C8856D-EF1E-974D-A737-F73F57AF2379}" presName="node" presStyleLbl="node1" presStyleIdx="5" presStyleCnt="8">
        <dgm:presLayoutVars>
          <dgm:bulletEnabled val="1"/>
        </dgm:presLayoutVars>
      </dgm:prSet>
      <dgm:spPr/>
      <dgm:t>
        <a:bodyPr/>
        <a:lstStyle/>
        <a:p>
          <a:endParaRPr lang="fr-CH"/>
        </a:p>
      </dgm:t>
    </dgm:pt>
    <dgm:pt modelId="{8AEA6ECA-F23D-F24E-BE12-8E9FE840D2BF}" type="pres">
      <dgm:prSet presAssocID="{37D1DCEB-8D0B-9544-917F-B18E2C6C8586}" presName="sibTrans" presStyleLbl="bgSibTrans2D1" presStyleIdx="5" presStyleCnt="7"/>
      <dgm:spPr/>
      <dgm:t>
        <a:bodyPr/>
        <a:lstStyle/>
        <a:p>
          <a:endParaRPr lang="fr-CH"/>
        </a:p>
      </dgm:t>
    </dgm:pt>
    <dgm:pt modelId="{3B73B6F2-21F5-F24C-91F5-B7A455D6B93A}" type="pres">
      <dgm:prSet presAssocID="{78EF5DEB-BD28-7C45-9761-EB7F77AB5C3A}" presName="compNode" presStyleCnt="0"/>
      <dgm:spPr/>
    </dgm:pt>
    <dgm:pt modelId="{580D6E23-3404-1847-8D93-7A6C8B2B1CDE}" type="pres">
      <dgm:prSet presAssocID="{78EF5DEB-BD28-7C45-9761-EB7F77AB5C3A}" presName="dummyConnPt" presStyleCnt="0"/>
      <dgm:spPr/>
    </dgm:pt>
    <dgm:pt modelId="{7702B9AD-CFFD-9543-A5C3-0063F908FDAC}" type="pres">
      <dgm:prSet presAssocID="{78EF5DEB-BD28-7C45-9761-EB7F77AB5C3A}" presName="node" presStyleLbl="node1" presStyleIdx="6" presStyleCnt="8">
        <dgm:presLayoutVars>
          <dgm:bulletEnabled val="1"/>
        </dgm:presLayoutVars>
      </dgm:prSet>
      <dgm:spPr/>
      <dgm:t>
        <a:bodyPr/>
        <a:lstStyle/>
        <a:p>
          <a:endParaRPr lang="fr-CH"/>
        </a:p>
      </dgm:t>
    </dgm:pt>
    <dgm:pt modelId="{32E23CEC-4502-7142-B101-BC1A6B39D59B}" type="pres">
      <dgm:prSet presAssocID="{54668878-4384-4540-8180-8FC170B16B61}" presName="sibTrans" presStyleLbl="bgSibTrans2D1" presStyleIdx="6" presStyleCnt="7"/>
      <dgm:spPr/>
      <dgm:t>
        <a:bodyPr/>
        <a:lstStyle/>
        <a:p>
          <a:endParaRPr lang="fr-CH"/>
        </a:p>
      </dgm:t>
    </dgm:pt>
    <dgm:pt modelId="{4803B0E6-1303-354A-8349-6C1CF1481056}" type="pres">
      <dgm:prSet presAssocID="{9D7F2333-427A-FE48-B42B-FA647BA57109}" presName="compNode" presStyleCnt="0"/>
      <dgm:spPr/>
    </dgm:pt>
    <dgm:pt modelId="{161EDF51-95BA-E24C-B353-DEB736E3640E}" type="pres">
      <dgm:prSet presAssocID="{9D7F2333-427A-FE48-B42B-FA647BA57109}" presName="dummyConnPt" presStyleCnt="0"/>
      <dgm:spPr/>
    </dgm:pt>
    <dgm:pt modelId="{D71330FE-EA8E-FA41-BB78-DB1215942294}" type="pres">
      <dgm:prSet presAssocID="{9D7F2333-427A-FE48-B42B-FA647BA57109}" presName="node" presStyleLbl="node1" presStyleIdx="7" presStyleCnt="8">
        <dgm:presLayoutVars>
          <dgm:bulletEnabled val="1"/>
        </dgm:presLayoutVars>
      </dgm:prSet>
      <dgm:spPr/>
      <dgm:t>
        <a:bodyPr/>
        <a:lstStyle/>
        <a:p>
          <a:endParaRPr lang="fr-CH"/>
        </a:p>
      </dgm:t>
    </dgm:pt>
  </dgm:ptLst>
  <dgm:cxnLst>
    <dgm:cxn modelId="{86CEE2D2-938A-1B4B-A7A9-B9FAC9DA5546}" srcId="{6728115D-964F-E44C-98B9-139E747EFC56}" destId="{F0C114A4-DA08-F44D-BE7D-C2F00B266A07}" srcOrd="3" destOrd="0" parTransId="{BA5C4F0E-BA60-314D-89A6-F3A493A42941}" sibTransId="{C81808D5-1696-2D43-BA8A-45845B83BC79}"/>
    <dgm:cxn modelId="{07A823D5-C77D-CE4C-B194-53B349AA7E74}" type="presOf" srcId="{C81808D5-1696-2D43-BA8A-45845B83BC79}" destId="{36937FBF-FA63-5949-AE77-4E29A7C4C4C8}" srcOrd="0" destOrd="0" presId="urn:microsoft.com/office/officeart/2005/8/layout/bProcess4"/>
    <dgm:cxn modelId="{E911E5EC-D4DD-3141-B440-F0132223E74D}" type="presOf" srcId="{1B610E99-2FB0-7F49-ADD9-D9DC7C86209B}" destId="{49C83ACD-B843-484C-8984-8DE7BBD23FBC}" srcOrd="0" destOrd="0" presId="urn:microsoft.com/office/officeart/2005/8/layout/bProcess4"/>
    <dgm:cxn modelId="{10CCD945-640C-9B46-A21F-41C281843305}" type="presOf" srcId="{F0C114A4-DA08-F44D-BE7D-C2F00B266A07}" destId="{02696C8C-D093-DE4D-B8D9-90369FFA90EE}" srcOrd="0" destOrd="0" presId="urn:microsoft.com/office/officeart/2005/8/layout/bProcess4"/>
    <dgm:cxn modelId="{0A4FB96E-2467-784C-9E9A-F5E837B54B58}" type="presOf" srcId="{357AA075-F317-6F44-AB3D-EDA3EEA77380}" destId="{8AAD9262-04F7-2F4E-8928-C98168D6D2AA}" srcOrd="0" destOrd="0" presId="urn:microsoft.com/office/officeart/2005/8/layout/bProcess4"/>
    <dgm:cxn modelId="{DEB3A36D-EF6E-9D4C-BF83-798F6A79E34E}" type="presOf" srcId="{45C8856D-EF1E-974D-A737-F73F57AF2379}" destId="{76FFDB34-4B38-7943-A3D0-9C1AFB84D9F7}" srcOrd="0" destOrd="0" presId="urn:microsoft.com/office/officeart/2005/8/layout/bProcess4"/>
    <dgm:cxn modelId="{B6FDE819-9382-AB43-A9AC-6C463F19B1F1}" type="presOf" srcId="{37D1DCEB-8D0B-9544-917F-B18E2C6C8586}" destId="{8AEA6ECA-F23D-F24E-BE12-8E9FE840D2BF}" srcOrd="0" destOrd="0" presId="urn:microsoft.com/office/officeart/2005/8/layout/bProcess4"/>
    <dgm:cxn modelId="{877EDCF3-6E5F-C94C-A996-4863888F2D4E}" type="presOf" srcId="{7B3ADF1C-5847-7F4A-B606-9786612E8EEC}" destId="{6F403A3C-575E-F24D-84CF-577534B2A5CA}" srcOrd="0" destOrd="0" presId="urn:microsoft.com/office/officeart/2005/8/layout/bProcess4"/>
    <dgm:cxn modelId="{CE0E3E87-9089-3441-8659-752FA29ED267}" type="presOf" srcId="{E06D0A1F-0574-2244-B4BC-88136C82E307}" destId="{81678E26-B2DC-D546-8226-100065F0C2BE}" srcOrd="0" destOrd="0" presId="urn:microsoft.com/office/officeart/2005/8/layout/bProcess4"/>
    <dgm:cxn modelId="{0C8D0D31-FF30-AB46-BCF1-B7B353E5FAEE}" type="presOf" srcId="{CE831F4A-7112-854D-9B72-C07F04572662}" destId="{833E1A35-DC19-C947-BBD3-54FD0BEA510B}" srcOrd="0" destOrd="0" presId="urn:microsoft.com/office/officeart/2005/8/layout/bProcess4"/>
    <dgm:cxn modelId="{4750B5A8-F975-6D4B-BBB4-6FA799A14DE7}" type="presOf" srcId="{6728115D-964F-E44C-98B9-139E747EFC56}" destId="{13CF53B7-B33F-B14C-AA4E-DADE602A55B0}" srcOrd="0" destOrd="0" presId="urn:microsoft.com/office/officeart/2005/8/layout/bProcess4"/>
    <dgm:cxn modelId="{98B3B3EA-FCA6-5446-AF01-9EBFC117A8F8}" srcId="{6728115D-964F-E44C-98B9-139E747EFC56}" destId="{7B3ADF1C-5847-7F4A-B606-9786612E8EEC}" srcOrd="2" destOrd="0" parTransId="{76C1B99E-F8B9-3F43-8D17-5FA6C335FE4E}" sibTransId="{E06D0A1F-0574-2244-B4BC-88136C82E307}"/>
    <dgm:cxn modelId="{7AE6C2B6-6837-4B4C-9D4D-A242D6150F17}" type="presOf" srcId="{78EF5DEB-BD28-7C45-9761-EB7F77AB5C3A}" destId="{7702B9AD-CFFD-9543-A5C3-0063F908FDAC}" srcOrd="0" destOrd="0" presId="urn:microsoft.com/office/officeart/2005/8/layout/bProcess4"/>
    <dgm:cxn modelId="{F6A7808B-94FB-B24B-9E8B-87BFC9C6DB5A}" srcId="{6728115D-964F-E44C-98B9-139E747EFC56}" destId="{78EF5DEB-BD28-7C45-9761-EB7F77AB5C3A}" srcOrd="6" destOrd="0" parTransId="{6FE79102-CF59-CE4C-8910-E391C7DA2A8C}" sibTransId="{54668878-4384-4540-8180-8FC170B16B61}"/>
    <dgm:cxn modelId="{0C3BD939-E77A-5145-BB3A-8D33786B8F4B}" type="presOf" srcId="{442FD053-D274-0843-B92A-BDB8D5CA6069}" destId="{BFC41053-4B6B-3343-94EC-DE3782BC2A20}" srcOrd="0" destOrd="0" presId="urn:microsoft.com/office/officeart/2005/8/layout/bProcess4"/>
    <dgm:cxn modelId="{829F5626-6354-1145-9C77-84D9D0C7BCB4}" srcId="{6728115D-964F-E44C-98B9-139E747EFC56}" destId="{9D7F2333-427A-FE48-B42B-FA647BA57109}" srcOrd="7" destOrd="0" parTransId="{08F83FA2-A4A7-1F4C-8DC1-B56FC64605C5}" sibTransId="{E682DA53-29E4-3043-9020-A6E1E0BD120C}"/>
    <dgm:cxn modelId="{FA386FC3-206C-744D-A9D6-A4B3DD9DA20B}" type="presOf" srcId="{8CABA7ED-A4E7-0A4C-AAE7-AD6B187310E5}" destId="{662AE014-4676-AC48-BBB2-0D72670045CB}" srcOrd="0" destOrd="0" presId="urn:microsoft.com/office/officeart/2005/8/layout/bProcess4"/>
    <dgm:cxn modelId="{9237C1E4-E712-4A4D-A1D1-9CF0481F75F1}" type="presOf" srcId="{5DB3973D-4BA2-F44F-9331-8DDE054F1A95}" destId="{81DC6647-C439-0F4D-B1B0-05656D855816}" srcOrd="0" destOrd="0" presId="urn:microsoft.com/office/officeart/2005/8/layout/bProcess4"/>
    <dgm:cxn modelId="{CE38092B-A4CA-184A-A674-B48E2EE2B618}" srcId="{6728115D-964F-E44C-98B9-139E747EFC56}" destId="{442FD053-D274-0843-B92A-BDB8D5CA6069}" srcOrd="4" destOrd="0" parTransId="{9BA181B7-A010-FC41-B7F2-489F695F2152}" sibTransId="{CE831F4A-7112-854D-9B72-C07F04572662}"/>
    <dgm:cxn modelId="{27064F36-B7F2-474E-99B0-54AC61C7DDA3}" type="presOf" srcId="{54668878-4384-4540-8180-8FC170B16B61}" destId="{32E23CEC-4502-7142-B101-BC1A6B39D59B}" srcOrd="0" destOrd="0" presId="urn:microsoft.com/office/officeart/2005/8/layout/bProcess4"/>
    <dgm:cxn modelId="{076ECF53-99F5-E847-9A92-3D10D68903B2}" srcId="{6728115D-964F-E44C-98B9-139E747EFC56}" destId="{5DB3973D-4BA2-F44F-9331-8DDE054F1A95}" srcOrd="1" destOrd="0" parTransId="{65A5AA71-8F4C-6647-AEA1-05CE915B708A}" sibTransId="{8CABA7ED-A4E7-0A4C-AAE7-AD6B187310E5}"/>
    <dgm:cxn modelId="{2D0DFFE6-952F-9444-818D-8D72BAF11680}" srcId="{6728115D-964F-E44C-98B9-139E747EFC56}" destId="{357AA075-F317-6F44-AB3D-EDA3EEA77380}" srcOrd="0" destOrd="0" parTransId="{20416D99-7C6E-A54A-9EFF-CD0E297EF7CD}" sibTransId="{1B610E99-2FB0-7F49-ADD9-D9DC7C86209B}"/>
    <dgm:cxn modelId="{2DCBE046-5842-9344-B81C-28BBE5BF3E09}" type="presOf" srcId="{9D7F2333-427A-FE48-B42B-FA647BA57109}" destId="{D71330FE-EA8E-FA41-BB78-DB1215942294}" srcOrd="0" destOrd="0" presId="urn:microsoft.com/office/officeart/2005/8/layout/bProcess4"/>
    <dgm:cxn modelId="{3FA7B6E6-B889-1446-BFF0-3D0796EF5524}" srcId="{6728115D-964F-E44C-98B9-139E747EFC56}" destId="{45C8856D-EF1E-974D-A737-F73F57AF2379}" srcOrd="5" destOrd="0" parTransId="{3A8D6741-F684-4D48-9731-65993F3AF3F4}" sibTransId="{37D1DCEB-8D0B-9544-917F-B18E2C6C8586}"/>
    <dgm:cxn modelId="{F3AA1A79-3C25-6545-823E-AB6CE414AB36}" type="presParOf" srcId="{13CF53B7-B33F-B14C-AA4E-DADE602A55B0}" destId="{43ADF967-0F6D-2F44-A7CF-7A24E8FC9D9A}" srcOrd="0" destOrd="0" presId="urn:microsoft.com/office/officeart/2005/8/layout/bProcess4"/>
    <dgm:cxn modelId="{ECF3AEC2-F40C-534F-A9E4-CCB628BC9539}" type="presParOf" srcId="{43ADF967-0F6D-2F44-A7CF-7A24E8FC9D9A}" destId="{E0C8B8F8-CEB9-AD46-BDBB-A9B54AC72935}" srcOrd="0" destOrd="0" presId="urn:microsoft.com/office/officeart/2005/8/layout/bProcess4"/>
    <dgm:cxn modelId="{B241B0AE-7063-E34F-AC44-68574EA9606C}" type="presParOf" srcId="{43ADF967-0F6D-2F44-A7CF-7A24E8FC9D9A}" destId="{8AAD9262-04F7-2F4E-8928-C98168D6D2AA}" srcOrd="1" destOrd="0" presId="urn:microsoft.com/office/officeart/2005/8/layout/bProcess4"/>
    <dgm:cxn modelId="{D2321AA8-1DB4-8B46-A281-0AC6B534C9B7}" type="presParOf" srcId="{13CF53B7-B33F-B14C-AA4E-DADE602A55B0}" destId="{49C83ACD-B843-484C-8984-8DE7BBD23FBC}" srcOrd="1" destOrd="0" presId="urn:microsoft.com/office/officeart/2005/8/layout/bProcess4"/>
    <dgm:cxn modelId="{290D78F3-5193-9140-9F2F-4543A3B751FF}" type="presParOf" srcId="{13CF53B7-B33F-B14C-AA4E-DADE602A55B0}" destId="{D1157088-75DA-3B43-9079-62D094A1FCBC}" srcOrd="2" destOrd="0" presId="urn:microsoft.com/office/officeart/2005/8/layout/bProcess4"/>
    <dgm:cxn modelId="{13755516-3D3D-DD4B-B3BD-1EA60B274D08}" type="presParOf" srcId="{D1157088-75DA-3B43-9079-62D094A1FCBC}" destId="{A990D97D-0988-874B-9382-A69F416FC5A4}" srcOrd="0" destOrd="0" presId="urn:microsoft.com/office/officeart/2005/8/layout/bProcess4"/>
    <dgm:cxn modelId="{76DAFCD7-0F7E-4C43-8342-2F863A60D794}" type="presParOf" srcId="{D1157088-75DA-3B43-9079-62D094A1FCBC}" destId="{81DC6647-C439-0F4D-B1B0-05656D855816}" srcOrd="1" destOrd="0" presId="urn:microsoft.com/office/officeart/2005/8/layout/bProcess4"/>
    <dgm:cxn modelId="{62289727-674B-854F-ADC3-6C8DF3DF49AB}" type="presParOf" srcId="{13CF53B7-B33F-B14C-AA4E-DADE602A55B0}" destId="{662AE014-4676-AC48-BBB2-0D72670045CB}" srcOrd="3" destOrd="0" presId="urn:microsoft.com/office/officeart/2005/8/layout/bProcess4"/>
    <dgm:cxn modelId="{D66C4497-EF1C-9B48-B5EA-16EA69A3D91B}" type="presParOf" srcId="{13CF53B7-B33F-B14C-AA4E-DADE602A55B0}" destId="{57CE0CE4-4DC8-8541-A350-BC18A6CFB64B}" srcOrd="4" destOrd="0" presId="urn:microsoft.com/office/officeart/2005/8/layout/bProcess4"/>
    <dgm:cxn modelId="{7170E57D-8B19-3245-B4FD-ED9299A9A92E}" type="presParOf" srcId="{57CE0CE4-4DC8-8541-A350-BC18A6CFB64B}" destId="{54850E58-379C-9C4D-9F84-0CFB12E56DD3}" srcOrd="0" destOrd="0" presId="urn:microsoft.com/office/officeart/2005/8/layout/bProcess4"/>
    <dgm:cxn modelId="{BD192B73-6A49-7F49-8D9E-98AED88B4742}" type="presParOf" srcId="{57CE0CE4-4DC8-8541-A350-BC18A6CFB64B}" destId="{6F403A3C-575E-F24D-84CF-577534B2A5CA}" srcOrd="1" destOrd="0" presId="urn:microsoft.com/office/officeart/2005/8/layout/bProcess4"/>
    <dgm:cxn modelId="{91E4AC7A-E2CA-704A-9C7E-9964AD6791E4}" type="presParOf" srcId="{13CF53B7-B33F-B14C-AA4E-DADE602A55B0}" destId="{81678E26-B2DC-D546-8226-100065F0C2BE}" srcOrd="5" destOrd="0" presId="urn:microsoft.com/office/officeart/2005/8/layout/bProcess4"/>
    <dgm:cxn modelId="{C977C05E-26B7-4B4C-A009-428B96D57101}" type="presParOf" srcId="{13CF53B7-B33F-B14C-AA4E-DADE602A55B0}" destId="{38502095-1E63-694A-A194-3AA265A8F6C8}" srcOrd="6" destOrd="0" presId="urn:microsoft.com/office/officeart/2005/8/layout/bProcess4"/>
    <dgm:cxn modelId="{7810C069-0624-7148-AEF1-57B38BC6E993}" type="presParOf" srcId="{38502095-1E63-694A-A194-3AA265A8F6C8}" destId="{1D2AA075-8C11-BF4F-9838-7351EB653353}" srcOrd="0" destOrd="0" presId="urn:microsoft.com/office/officeart/2005/8/layout/bProcess4"/>
    <dgm:cxn modelId="{55CB7B53-62FF-A04D-B01A-1F96DC9F666D}" type="presParOf" srcId="{38502095-1E63-694A-A194-3AA265A8F6C8}" destId="{02696C8C-D093-DE4D-B8D9-90369FFA90EE}" srcOrd="1" destOrd="0" presId="urn:microsoft.com/office/officeart/2005/8/layout/bProcess4"/>
    <dgm:cxn modelId="{5BA43A9D-B126-DA4B-AF68-86B27C3D0320}" type="presParOf" srcId="{13CF53B7-B33F-B14C-AA4E-DADE602A55B0}" destId="{36937FBF-FA63-5949-AE77-4E29A7C4C4C8}" srcOrd="7" destOrd="0" presId="urn:microsoft.com/office/officeart/2005/8/layout/bProcess4"/>
    <dgm:cxn modelId="{A96D908F-6B7B-B64F-81EC-B91C72AF855E}" type="presParOf" srcId="{13CF53B7-B33F-B14C-AA4E-DADE602A55B0}" destId="{D0E4830A-DDFE-9548-8C00-3D0928376BAB}" srcOrd="8" destOrd="0" presId="urn:microsoft.com/office/officeart/2005/8/layout/bProcess4"/>
    <dgm:cxn modelId="{639CE1F2-D9D8-B147-BD40-139009443544}" type="presParOf" srcId="{D0E4830A-DDFE-9548-8C00-3D0928376BAB}" destId="{E7EFA220-8755-D74F-A158-2F0A14221F1C}" srcOrd="0" destOrd="0" presId="urn:microsoft.com/office/officeart/2005/8/layout/bProcess4"/>
    <dgm:cxn modelId="{48CFC3A1-5BFD-074E-B820-629AA0A54DE8}" type="presParOf" srcId="{D0E4830A-DDFE-9548-8C00-3D0928376BAB}" destId="{BFC41053-4B6B-3343-94EC-DE3782BC2A20}" srcOrd="1" destOrd="0" presId="urn:microsoft.com/office/officeart/2005/8/layout/bProcess4"/>
    <dgm:cxn modelId="{F60A5423-4C40-7142-BF17-8EAFD891FB54}" type="presParOf" srcId="{13CF53B7-B33F-B14C-AA4E-DADE602A55B0}" destId="{833E1A35-DC19-C947-BBD3-54FD0BEA510B}" srcOrd="9" destOrd="0" presId="urn:microsoft.com/office/officeart/2005/8/layout/bProcess4"/>
    <dgm:cxn modelId="{9AA2A065-07EE-AC48-922F-6DAD4404CBEE}" type="presParOf" srcId="{13CF53B7-B33F-B14C-AA4E-DADE602A55B0}" destId="{9F3E5813-4395-344C-99CB-C2173ADDBD9A}" srcOrd="10" destOrd="0" presId="urn:microsoft.com/office/officeart/2005/8/layout/bProcess4"/>
    <dgm:cxn modelId="{40AA5C91-82A1-E748-9832-0679DCBD1903}" type="presParOf" srcId="{9F3E5813-4395-344C-99CB-C2173ADDBD9A}" destId="{CDEC98FB-4338-1347-94A1-8608F516980E}" srcOrd="0" destOrd="0" presId="urn:microsoft.com/office/officeart/2005/8/layout/bProcess4"/>
    <dgm:cxn modelId="{231F997F-86E4-894D-8384-88C5D4D0EA6F}" type="presParOf" srcId="{9F3E5813-4395-344C-99CB-C2173ADDBD9A}" destId="{76FFDB34-4B38-7943-A3D0-9C1AFB84D9F7}" srcOrd="1" destOrd="0" presId="urn:microsoft.com/office/officeart/2005/8/layout/bProcess4"/>
    <dgm:cxn modelId="{D29B032C-4905-1F42-9D00-984DD2226AE0}" type="presParOf" srcId="{13CF53B7-B33F-B14C-AA4E-DADE602A55B0}" destId="{8AEA6ECA-F23D-F24E-BE12-8E9FE840D2BF}" srcOrd="11" destOrd="0" presId="urn:microsoft.com/office/officeart/2005/8/layout/bProcess4"/>
    <dgm:cxn modelId="{622809B4-A111-D044-B4A4-26F484BE74D9}" type="presParOf" srcId="{13CF53B7-B33F-B14C-AA4E-DADE602A55B0}" destId="{3B73B6F2-21F5-F24C-91F5-B7A455D6B93A}" srcOrd="12" destOrd="0" presId="urn:microsoft.com/office/officeart/2005/8/layout/bProcess4"/>
    <dgm:cxn modelId="{E4926452-2E64-9C4B-A89E-5D6E5F5F9564}" type="presParOf" srcId="{3B73B6F2-21F5-F24C-91F5-B7A455D6B93A}" destId="{580D6E23-3404-1847-8D93-7A6C8B2B1CDE}" srcOrd="0" destOrd="0" presId="urn:microsoft.com/office/officeart/2005/8/layout/bProcess4"/>
    <dgm:cxn modelId="{6CA2DA1B-8D35-B84F-A4E9-E69384AD3D04}" type="presParOf" srcId="{3B73B6F2-21F5-F24C-91F5-B7A455D6B93A}" destId="{7702B9AD-CFFD-9543-A5C3-0063F908FDAC}" srcOrd="1" destOrd="0" presId="urn:microsoft.com/office/officeart/2005/8/layout/bProcess4"/>
    <dgm:cxn modelId="{E179C709-A1AA-7D48-BB12-5C22E1D0BB43}" type="presParOf" srcId="{13CF53B7-B33F-B14C-AA4E-DADE602A55B0}" destId="{32E23CEC-4502-7142-B101-BC1A6B39D59B}" srcOrd="13" destOrd="0" presId="urn:microsoft.com/office/officeart/2005/8/layout/bProcess4"/>
    <dgm:cxn modelId="{5C6FCC74-9C0E-AE4D-8947-4D0277725C31}" type="presParOf" srcId="{13CF53B7-B33F-B14C-AA4E-DADE602A55B0}" destId="{4803B0E6-1303-354A-8349-6C1CF1481056}" srcOrd="14" destOrd="0" presId="urn:microsoft.com/office/officeart/2005/8/layout/bProcess4"/>
    <dgm:cxn modelId="{4DDA7AF9-B542-E74F-A308-81D7362750E3}" type="presParOf" srcId="{4803B0E6-1303-354A-8349-6C1CF1481056}" destId="{161EDF51-95BA-E24C-B353-DEB736E3640E}" srcOrd="0" destOrd="0" presId="urn:microsoft.com/office/officeart/2005/8/layout/bProcess4"/>
    <dgm:cxn modelId="{428A7A7A-FCB5-7E40-B366-27208FE1E755}" type="presParOf" srcId="{4803B0E6-1303-354A-8349-6C1CF1481056}" destId="{D71330FE-EA8E-FA41-BB78-DB1215942294}" srcOrd="1" destOrd="0" presId="urn:microsoft.com/office/officeart/2005/8/layout/bProcess4"/>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C83ACD-B843-484C-8984-8DE7BBD23FBC}">
      <dsp:nvSpPr>
        <dsp:cNvPr id="0" name=""/>
        <dsp:cNvSpPr/>
      </dsp:nvSpPr>
      <dsp:spPr>
        <a:xfrm rot="5400000">
          <a:off x="488586" y="890912"/>
          <a:ext cx="1389322" cy="167673"/>
        </a:xfrm>
        <a:prstGeom prst="rect">
          <a:avLst/>
        </a:prstGeom>
        <a:gradFill rotWithShape="0">
          <a:gsLst>
            <a:gs pos="0">
              <a:schemeClr val="accent1">
                <a:tint val="60000"/>
                <a:hueOff val="0"/>
                <a:satOff val="0"/>
                <a:lumOff val="0"/>
                <a:alphaOff val="0"/>
                <a:shade val="70000"/>
                <a:satMod val="120000"/>
              </a:schemeClr>
            </a:gs>
            <a:gs pos="35000">
              <a:schemeClr val="accent1">
                <a:tint val="60000"/>
                <a:hueOff val="0"/>
                <a:satOff val="0"/>
                <a:lumOff val="0"/>
                <a:alphaOff val="0"/>
                <a:shade val="100000"/>
                <a:satMod val="150000"/>
              </a:schemeClr>
            </a:gs>
            <a:gs pos="70000">
              <a:schemeClr val="accent1">
                <a:tint val="60000"/>
                <a:hueOff val="0"/>
                <a:satOff val="0"/>
                <a:lumOff val="0"/>
                <a:alphaOff val="0"/>
                <a:tint val="100000"/>
                <a:shade val="100000"/>
                <a:satMod val="200000"/>
                <a:greenMod val="100000"/>
              </a:schemeClr>
            </a:gs>
            <a:gs pos="100000">
              <a:schemeClr val="accent1">
                <a:tint val="60000"/>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sp>
    <dsp:sp modelId="{8AAD9262-04F7-2F4E-8928-C98168D6D2AA}">
      <dsp:nvSpPr>
        <dsp:cNvPr id="0" name=""/>
        <dsp:cNvSpPr/>
      </dsp:nvSpPr>
      <dsp:spPr>
        <a:xfrm>
          <a:off x="806663" y="1993"/>
          <a:ext cx="1863035" cy="1117821"/>
        </a:xfrm>
        <a:prstGeom prst="roundRect">
          <a:avLst>
            <a:gd name="adj" fmla="val 10000"/>
          </a:avLst>
        </a:prstGeom>
        <a:solidFill>
          <a:schemeClr val="accent4">
            <a:lumMod val="20000"/>
            <a:lumOff val="80000"/>
          </a:schemeClr>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b="1" kern="1200" dirty="0" smtClean="0"/>
            <a:t>Resolution in the General Assembly to draft a Declaration</a:t>
          </a:r>
          <a:endParaRPr lang="en-US" sz="1400" b="1" kern="1200" dirty="0"/>
        </a:p>
      </dsp:txBody>
      <dsp:txXfrm>
        <a:off x="839403" y="34733"/>
        <a:ext cx="1797555" cy="1052341"/>
      </dsp:txXfrm>
    </dsp:sp>
    <dsp:sp modelId="{662AE014-4676-AC48-BBB2-0D72670045CB}">
      <dsp:nvSpPr>
        <dsp:cNvPr id="0" name=""/>
        <dsp:cNvSpPr/>
      </dsp:nvSpPr>
      <dsp:spPr>
        <a:xfrm rot="5400000">
          <a:off x="488586" y="2288189"/>
          <a:ext cx="1389322" cy="167673"/>
        </a:xfrm>
        <a:prstGeom prst="rect">
          <a:avLst/>
        </a:prstGeom>
        <a:gradFill rotWithShape="0">
          <a:gsLst>
            <a:gs pos="0">
              <a:schemeClr val="accent1">
                <a:tint val="60000"/>
                <a:hueOff val="0"/>
                <a:satOff val="0"/>
                <a:lumOff val="0"/>
                <a:alphaOff val="0"/>
                <a:shade val="70000"/>
                <a:satMod val="120000"/>
              </a:schemeClr>
            </a:gs>
            <a:gs pos="35000">
              <a:schemeClr val="accent1">
                <a:tint val="60000"/>
                <a:hueOff val="0"/>
                <a:satOff val="0"/>
                <a:lumOff val="0"/>
                <a:alphaOff val="0"/>
                <a:shade val="100000"/>
                <a:satMod val="150000"/>
              </a:schemeClr>
            </a:gs>
            <a:gs pos="70000">
              <a:schemeClr val="accent1">
                <a:tint val="60000"/>
                <a:hueOff val="0"/>
                <a:satOff val="0"/>
                <a:lumOff val="0"/>
                <a:alphaOff val="0"/>
                <a:tint val="100000"/>
                <a:shade val="100000"/>
                <a:satMod val="200000"/>
                <a:greenMod val="100000"/>
              </a:schemeClr>
            </a:gs>
            <a:gs pos="100000">
              <a:schemeClr val="accent1">
                <a:tint val="60000"/>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sp>
    <dsp:sp modelId="{81DC6647-C439-0F4D-B1B0-05656D855816}">
      <dsp:nvSpPr>
        <dsp:cNvPr id="0" name=""/>
        <dsp:cNvSpPr/>
      </dsp:nvSpPr>
      <dsp:spPr>
        <a:xfrm>
          <a:off x="806663" y="1399270"/>
          <a:ext cx="1863035" cy="1117821"/>
        </a:xfrm>
        <a:prstGeom prst="roundRect">
          <a:avLst>
            <a:gd name="adj" fmla="val 10000"/>
          </a:avLst>
        </a:prstGeom>
        <a:solidFill>
          <a:schemeClr val="accent4">
            <a:lumMod val="20000"/>
            <a:lumOff val="80000"/>
          </a:schemeClr>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b="1" kern="1200" dirty="0" smtClean="0"/>
            <a:t>Select Committee drafts a Declaration</a:t>
          </a:r>
          <a:endParaRPr lang="en-US" sz="1400" b="1" kern="1200" dirty="0"/>
        </a:p>
      </dsp:txBody>
      <dsp:txXfrm>
        <a:off x="839403" y="1432010"/>
        <a:ext cx="1797555" cy="1052341"/>
      </dsp:txXfrm>
    </dsp:sp>
    <dsp:sp modelId="{81678E26-B2DC-D546-8226-100065F0C2BE}">
      <dsp:nvSpPr>
        <dsp:cNvPr id="0" name=""/>
        <dsp:cNvSpPr/>
      </dsp:nvSpPr>
      <dsp:spPr>
        <a:xfrm>
          <a:off x="1187224" y="2986828"/>
          <a:ext cx="2469883" cy="167673"/>
        </a:xfrm>
        <a:prstGeom prst="rect">
          <a:avLst/>
        </a:prstGeom>
        <a:gradFill rotWithShape="0">
          <a:gsLst>
            <a:gs pos="0">
              <a:schemeClr val="accent1">
                <a:tint val="60000"/>
                <a:hueOff val="0"/>
                <a:satOff val="0"/>
                <a:lumOff val="0"/>
                <a:alphaOff val="0"/>
                <a:shade val="70000"/>
                <a:satMod val="120000"/>
              </a:schemeClr>
            </a:gs>
            <a:gs pos="35000">
              <a:schemeClr val="accent1">
                <a:tint val="60000"/>
                <a:hueOff val="0"/>
                <a:satOff val="0"/>
                <a:lumOff val="0"/>
                <a:alphaOff val="0"/>
                <a:shade val="100000"/>
                <a:satMod val="150000"/>
              </a:schemeClr>
            </a:gs>
            <a:gs pos="70000">
              <a:schemeClr val="accent1">
                <a:tint val="60000"/>
                <a:hueOff val="0"/>
                <a:satOff val="0"/>
                <a:lumOff val="0"/>
                <a:alphaOff val="0"/>
                <a:tint val="100000"/>
                <a:shade val="100000"/>
                <a:satMod val="200000"/>
                <a:greenMod val="100000"/>
              </a:schemeClr>
            </a:gs>
            <a:gs pos="100000">
              <a:schemeClr val="accent1">
                <a:tint val="60000"/>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sp>
    <dsp:sp modelId="{6F403A3C-575E-F24D-84CF-577534B2A5CA}">
      <dsp:nvSpPr>
        <dsp:cNvPr id="0" name=""/>
        <dsp:cNvSpPr/>
      </dsp:nvSpPr>
      <dsp:spPr>
        <a:xfrm>
          <a:off x="806663" y="2796547"/>
          <a:ext cx="1863035" cy="1117821"/>
        </a:xfrm>
        <a:prstGeom prst="roundRect">
          <a:avLst>
            <a:gd name="adj" fmla="val 10000"/>
          </a:avLst>
        </a:prstGeom>
        <a:solidFill>
          <a:schemeClr val="accent4">
            <a:lumMod val="20000"/>
            <a:lumOff val="80000"/>
          </a:schemeClr>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b="1" kern="1200" dirty="0" smtClean="0"/>
            <a:t>Declaration is voted on in the General Assembly</a:t>
          </a:r>
          <a:endParaRPr lang="en-US" sz="1400" b="1" kern="1200" dirty="0"/>
        </a:p>
      </dsp:txBody>
      <dsp:txXfrm>
        <a:off x="839403" y="2829287"/>
        <a:ext cx="1797555" cy="1052341"/>
      </dsp:txXfrm>
    </dsp:sp>
    <dsp:sp modelId="{36937FBF-FA63-5949-AE77-4E29A7C4C4C8}">
      <dsp:nvSpPr>
        <dsp:cNvPr id="0" name=""/>
        <dsp:cNvSpPr/>
      </dsp:nvSpPr>
      <dsp:spPr>
        <a:xfrm rot="16200000">
          <a:off x="2966424" y="2288189"/>
          <a:ext cx="1389322" cy="167673"/>
        </a:xfrm>
        <a:prstGeom prst="rect">
          <a:avLst/>
        </a:prstGeom>
        <a:gradFill rotWithShape="0">
          <a:gsLst>
            <a:gs pos="0">
              <a:schemeClr val="accent1">
                <a:tint val="60000"/>
                <a:hueOff val="0"/>
                <a:satOff val="0"/>
                <a:lumOff val="0"/>
                <a:alphaOff val="0"/>
                <a:shade val="70000"/>
                <a:satMod val="120000"/>
              </a:schemeClr>
            </a:gs>
            <a:gs pos="35000">
              <a:schemeClr val="accent1">
                <a:tint val="60000"/>
                <a:hueOff val="0"/>
                <a:satOff val="0"/>
                <a:lumOff val="0"/>
                <a:alphaOff val="0"/>
                <a:shade val="100000"/>
                <a:satMod val="150000"/>
              </a:schemeClr>
            </a:gs>
            <a:gs pos="70000">
              <a:schemeClr val="accent1">
                <a:tint val="60000"/>
                <a:hueOff val="0"/>
                <a:satOff val="0"/>
                <a:lumOff val="0"/>
                <a:alphaOff val="0"/>
                <a:tint val="100000"/>
                <a:shade val="100000"/>
                <a:satMod val="200000"/>
                <a:greenMod val="100000"/>
              </a:schemeClr>
            </a:gs>
            <a:gs pos="100000">
              <a:schemeClr val="accent1">
                <a:tint val="60000"/>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sp>
    <dsp:sp modelId="{02696C8C-D093-DE4D-B8D9-90369FFA90EE}">
      <dsp:nvSpPr>
        <dsp:cNvPr id="0" name=""/>
        <dsp:cNvSpPr/>
      </dsp:nvSpPr>
      <dsp:spPr>
        <a:xfrm>
          <a:off x="3284501" y="2796547"/>
          <a:ext cx="1863035" cy="1117821"/>
        </a:xfrm>
        <a:prstGeom prst="roundRect">
          <a:avLst>
            <a:gd name="adj" fmla="val 10000"/>
          </a:avLst>
        </a:prstGeom>
        <a:solidFill>
          <a:schemeClr val="accent4">
            <a:lumMod val="20000"/>
            <a:lumOff val="80000"/>
          </a:schemeClr>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b="1" kern="1200" dirty="0" smtClean="0"/>
            <a:t>Declaration is open for signatures</a:t>
          </a:r>
          <a:endParaRPr lang="en-US" sz="1400" b="1" kern="1200" dirty="0"/>
        </a:p>
      </dsp:txBody>
      <dsp:txXfrm>
        <a:off x="3317241" y="2829287"/>
        <a:ext cx="1797555" cy="1052341"/>
      </dsp:txXfrm>
    </dsp:sp>
    <dsp:sp modelId="{833E1A35-DC19-C947-BBD3-54FD0BEA510B}">
      <dsp:nvSpPr>
        <dsp:cNvPr id="0" name=""/>
        <dsp:cNvSpPr/>
      </dsp:nvSpPr>
      <dsp:spPr>
        <a:xfrm rot="16200000">
          <a:off x="2966424" y="890912"/>
          <a:ext cx="1389322" cy="167673"/>
        </a:xfrm>
        <a:prstGeom prst="rect">
          <a:avLst/>
        </a:prstGeom>
        <a:gradFill rotWithShape="0">
          <a:gsLst>
            <a:gs pos="0">
              <a:schemeClr val="accent1">
                <a:tint val="60000"/>
                <a:hueOff val="0"/>
                <a:satOff val="0"/>
                <a:lumOff val="0"/>
                <a:alphaOff val="0"/>
                <a:shade val="70000"/>
                <a:satMod val="120000"/>
              </a:schemeClr>
            </a:gs>
            <a:gs pos="35000">
              <a:schemeClr val="accent1">
                <a:tint val="60000"/>
                <a:hueOff val="0"/>
                <a:satOff val="0"/>
                <a:lumOff val="0"/>
                <a:alphaOff val="0"/>
                <a:shade val="100000"/>
                <a:satMod val="150000"/>
              </a:schemeClr>
            </a:gs>
            <a:gs pos="70000">
              <a:schemeClr val="accent1">
                <a:tint val="60000"/>
                <a:hueOff val="0"/>
                <a:satOff val="0"/>
                <a:lumOff val="0"/>
                <a:alphaOff val="0"/>
                <a:tint val="100000"/>
                <a:shade val="100000"/>
                <a:satMod val="200000"/>
                <a:greenMod val="100000"/>
              </a:schemeClr>
            </a:gs>
            <a:gs pos="100000">
              <a:schemeClr val="accent1">
                <a:tint val="60000"/>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sp>
    <dsp:sp modelId="{BFC41053-4B6B-3343-94EC-DE3782BC2A20}">
      <dsp:nvSpPr>
        <dsp:cNvPr id="0" name=""/>
        <dsp:cNvSpPr/>
      </dsp:nvSpPr>
      <dsp:spPr>
        <a:xfrm>
          <a:off x="3284501" y="1399270"/>
          <a:ext cx="1863035" cy="1117821"/>
        </a:xfrm>
        <a:prstGeom prst="roundRect">
          <a:avLst>
            <a:gd name="adj" fmla="val 10000"/>
          </a:avLst>
        </a:prstGeom>
        <a:solidFill>
          <a:schemeClr val="accent4">
            <a:lumMod val="20000"/>
            <a:lumOff val="80000"/>
          </a:schemeClr>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b="1" kern="1200" dirty="0" smtClean="0"/>
            <a:t>Resolution in the General Assembly to draft a Convention</a:t>
          </a:r>
          <a:endParaRPr lang="en-US" sz="1400" b="1" kern="1200" dirty="0"/>
        </a:p>
      </dsp:txBody>
      <dsp:txXfrm>
        <a:off x="3317241" y="1432010"/>
        <a:ext cx="1797555" cy="1052341"/>
      </dsp:txXfrm>
    </dsp:sp>
    <dsp:sp modelId="{8AEA6ECA-F23D-F24E-BE12-8E9FE840D2BF}">
      <dsp:nvSpPr>
        <dsp:cNvPr id="0" name=""/>
        <dsp:cNvSpPr/>
      </dsp:nvSpPr>
      <dsp:spPr>
        <a:xfrm>
          <a:off x="3665062" y="192274"/>
          <a:ext cx="2469883" cy="167673"/>
        </a:xfrm>
        <a:prstGeom prst="rect">
          <a:avLst/>
        </a:prstGeom>
        <a:gradFill rotWithShape="0">
          <a:gsLst>
            <a:gs pos="0">
              <a:schemeClr val="accent1">
                <a:tint val="60000"/>
                <a:hueOff val="0"/>
                <a:satOff val="0"/>
                <a:lumOff val="0"/>
                <a:alphaOff val="0"/>
                <a:shade val="70000"/>
                <a:satMod val="120000"/>
              </a:schemeClr>
            </a:gs>
            <a:gs pos="35000">
              <a:schemeClr val="accent1">
                <a:tint val="60000"/>
                <a:hueOff val="0"/>
                <a:satOff val="0"/>
                <a:lumOff val="0"/>
                <a:alphaOff val="0"/>
                <a:shade val="100000"/>
                <a:satMod val="150000"/>
              </a:schemeClr>
            </a:gs>
            <a:gs pos="70000">
              <a:schemeClr val="accent1">
                <a:tint val="60000"/>
                <a:hueOff val="0"/>
                <a:satOff val="0"/>
                <a:lumOff val="0"/>
                <a:alphaOff val="0"/>
                <a:tint val="100000"/>
                <a:shade val="100000"/>
                <a:satMod val="200000"/>
                <a:greenMod val="100000"/>
              </a:schemeClr>
            </a:gs>
            <a:gs pos="100000">
              <a:schemeClr val="accent1">
                <a:tint val="60000"/>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sp>
    <dsp:sp modelId="{76FFDB34-4B38-7943-A3D0-9C1AFB84D9F7}">
      <dsp:nvSpPr>
        <dsp:cNvPr id="0" name=""/>
        <dsp:cNvSpPr/>
      </dsp:nvSpPr>
      <dsp:spPr>
        <a:xfrm>
          <a:off x="3284501" y="1993"/>
          <a:ext cx="1863035" cy="1117821"/>
        </a:xfrm>
        <a:prstGeom prst="roundRect">
          <a:avLst>
            <a:gd name="adj" fmla="val 10000"/>
          </a:avLst>
        </a:prstGeom>
        <a:solidFill>
          <a:schemeClr val="accent4">
            <a:lumMod val="20000"/>
            <a:lumOff val="80000"/>
          </a:schemeClr>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b="1" kern="1200" dirty="0" smtClean="0"/>
            <a:t>Select Committee drafts the Convention</a:t>
          </a:r>
          <a:endParaRPr lang="en-US" sz="1400" b="1" kern="1200" dirty="0"/>
        </a:p>
      </dsp:txBody>
      <dsp:txXfrm>
        <a:off x="3317241" y="34733"/>
        <a:ext cx="1797555" cy="1052341"/>
      </dsp:txXfrm>
    </dsp:sp>
    <dsp:sp modelId="{32E23CEC-4502-7142-B101-BC1A6B39D59B}">
      <dsp:nvSpPr>
        <dsp:cNvPr id="0" name=""/>
        <dsp:cNvSpPr/>
      </dsp:nvSpPr>
      <dsp:spPr>
        <a:xfrm rot="5400000">
          <a:off x="5444262" y="890912"/>
          <a:ext cx="1389322" cy="167673"/>
        </a:xfrm>
        <a:prstGeom prst="rect">
          <a:avLst/>
        </a:prstGeom>
        <a:gradFill rotWithShape="0">
          <a:gsLst>
            <a:gs pos="0">
              <a:schemeClr val="accent1">
                <a:tint val="60000"/>
                <a:hueOff val="0"/>
                <a:satOff val="0"/>
                <a:lumOff val="0"/>
                <a:alphaOff val="0"/>
                <a:shade val="70000"/>
                <a:satMod val="120000"/>
              </a:schemeClr>
            </a:gs>
            <a:gs pos="35000">
              <a:schemeClr val="accent1">
                <a:tint val="60000"/>
                <a:hueOff val="0"/>
                <a:satOff val="0"/>
                <a:lumOff val="0"/>
                <a:alphaOff val="0"/>
                <a:shade val="100000"/>
                <a:satMod val="150000"/>
              </a:schemeClr>
            </a:gs>
            <a:gs pos="70000">
              <a:schemeClr val="accent1">
                <a:tint val="60000"/>
                <a:hueOff val="0"/>
                <a:satOff val="0"/>
                <a:lumOff val="0"/>
                <a:alphaOff val="0"/>
                <a:tint val="100000"/>
                <a:shade val="100000"/>
                <a:satMod val="200000"/>
                <a:greenMod val="100000"/>
              </a:schemeClr>
            </a:gs>
            <a:gs pos="100000">
              <a:schemeClr val="accent1">
                <a:tint val="60000"/>
                <a:hueOff val="0"/>
                <a:satOff val="0"/>
                <a:lumOff val="0"/>
                <a:alphaOff val="0"/>
                <a:tint val="100000"/>
                <a:shade val="100000"/>
                <a:satMod val="250000"/>
                <a:greenMod val="100000"/>
              </a:schemeClr>
            </a:gs>
          </a:gsLst>
          <a:lin ang="16200000" scaled="1"/>
        </a:gradFill>
        <a:ln>
          <a:noFill/>
        </a:ln>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dsp:spPr>
      <dsp:style>
        <a:lnRef idx="0">
          <a:scrgbClr r="0" g="0" b="0"/>
        </a:lnRef>
        <a:fillRef idx="3">
          <a:scrgbClr r="0" g="0" b="0"/>
        </a:fillRef>
        <a:effectRef idx="2">
          <a:scrgbClr r="0" g="0" b="0"/>
        </a:effectRef>
        <a:fontRef idx="minor">
          <a:schemeClr val="lt1"/>
        </a:fontRef>
      </dsp:style>
    </dsp:sp>
    <dsp:sp modelId="{7702B9AD-CFFD-9543-A5C3-0063F908FDAC}">
      <dsp:nvSpPr>
        <dsp:cNvPr id="0" name=""/>
        <dsp:cNvSpPr/>
      </dsp:nvSpPr>
      <dsp:spPr>
        <a:xfrm>
          <a:off x="5762339" y="1993"/>
          <a:ext cx="1863035" cy="1117821"/>
        </a:xfrm>
        <a:prstGeom prst="roundRect">
          <a:avLst>
            <a:gd name="adj" fmla="val 10000"/>
          </a:avLst>
        </a:prstGeom>
        <a:solidFill>
          <a:schemeClr val="accent4">
            <a:lumMod val="20000"/>
            <a:lumOff val="80000"/>
          </a:schemeClr>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b="1" kern="1200" dirty="0" smtClean="0"/>
            <a:t>Convention in voted on in the General Assembly</a:t>
          </a:r>
          <a:endParaRPr lang="en-US" sz="1400" b="1" kern="1200" dirty="0"/>
        </a:p>
      </dsp:txBody>
      <dsp:txXfrm>
        <a:off x="5795079" y="34733"/>
        <a:ext cx="1797555" cy="1052341"/>
      </dsp:txXfrm>
    </dsp:sp>
    <dsp:sp modelId="{D71330FE-EA8E-FA41-BB78-DB1215942294}">
      <dsp:nvSpPr>
        <dsp:cNvPr id="0" name=""/>
        <dsp:cNvSpPr/>
      </dsp:nvSpPr>
      <dsp:spPr>
        <a:xfrm>
          <a:off x="5762339" y="1399270"/>
          <a:ext cx="1863035" cy="1117821"/>
        </a:xfrm>
        <a:prstGeom prst="roundRect">
          <a:avLst>
            <a:gd name="adj" fmla="val 10000"/>
          </a:avLst>
        </a:prstGeom>
        <a:solidFill>
          <a:schemeClr val="accent4">
            <a:lumMod val="20000"/>
            <a:lumOff val="80000"/>
          </a:schemeClr>
        </a:solidFill>
        <a:ln w="25400"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US" sz="1400" b="1" kern="1200" dirty="0" smtClean="0"/>
            <a:t>Convention is open for signatures and ratification by member states</a:t>
          </a:r>
          <a:endParaRPr lang="en-US" sz="1400" b="1" kern="1200" dirty="0"/>
        </a:p>
      </dsp:txBody>
      <dsp:txXfrm>
        <a:off x="5795079" y="1432010"/>
        <a:ext cx="1797555" cy="1052341"/>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F73426-F9DB-1A4D-A4A5-0E7BC62BABFD}" type="datetimeFigureOut">
              <a:rPr lang="en-US" smtClean="0"/>
              <a:pPr/>
              <a:t>12/19/2017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EBAE8A-E03B-724B-92C9-E5ADAFAF86A9}" type="slidenum">
              <a:rPr lang="en-US" smtClean="0"/>
              <a:pPr/>
              <a:t>‹#›</a:t>
            </a:fld>
            <a:endParaRPr lang="en-US"/>
          </a:p>
        </p:txBody>
      </p:sp>
    </p:spTree>
    <p:extLst>
      <p:ext uri="{BB962C8B-B14F-4D97-AF65-F5344CB8AC3E}">
        <p14:creationId xmlns:p14="http://schemas.microsoft.com/office/powerpoint/2010/main" val="380925862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Usually, the General Assembly passes</a:t>
            </a:r>
            <a:r>
              <a:rPr lang="en-US" baseline="0" dirty="0" smtClean="0"/>
              <a:t> a resolution requesting that a select drafting committee begin work on a Human Rights Declaration. Once the declaration has been drafted, it is presented to the General Assembly. The General Assembly votes on the Declaration. If the vote is successful, the Declaration can then be signed by member states. A Declaration is not ‘hard law’. However, it is a step towards the development of a Convention – which is law. Usually, after a significant number of countries have signed a declaration, the UN General Assembly agrees to draft a Convention, on the basis of the Declaration. The Convention is voted on in the General Assembly. Once it has been agreed to, member states can sign and/or ratify it. Once a country has ratified a Convention, it becomes law. This means that they have agreed to adhere to its provisions. </a:t>
            </a:r>
          </a:p>
          <a:p>
            <a:endParaRPr lang="en-US" baseline="0" dirty="0" smtClean="0"/>
          </a:p>
          <a:p>
            <a:r>
              <a:rPr lang="en-US" baseline="0" dirty="0" smtClean="0"/>
              <a:t>On signing the declaration, the member state is expressing an intention to ‘ratify’ the convention (on ratification, the convention becomes part of national law). </a:t>
            </a:r>
            <a:endParaRPr lang="en-US" dirty="0"/>
          </a:p>
        </p:txBody>
      </p:sp>
      <p:sp>
        <p:nvSpPr>
          <p:cNvPr id="4" name="Slide Number Placeholder 3"/>
          <p:cNvSpPr>
            <a:spLocks noGrp="1"/>
          </p:cNvSpPr>
          <p:nvPr>
            <p:ph type="sldNum" sz="quarter" idx="10"/>
          </p:nvPr>
        </p:nvSpPr>
        <p:spPr/>
        <p:txBody>
          <a:bodyPr/>
          <a:lstStyle/>
          <a:p>
            <a:fld id="{95EBAE8A-E03B-724B-92C9-E5ADAFAF86A9}" type="slidenum">
              <a:rPr lang="en-US" smtClean="0"/>
              <a:pPr/>
              <a:t>4</a:t>
            </a:fld>
            <a:endParaRPr lang="en-US"/>
          </a:p>
        </p:txBody>
      </p:sp>
    </p:spTree>
    <p:extLst>
      <p:ext uri="{BB962C8B-B14F-4D97-AF65-F5344CB8AC3E}">
        <p14:creationId xmlns:p14="http://schemas.microsoft.com/office/powerpoint/2010/main" val="40809136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International Bill of Rights (the core of international human rights law) is composed of three documents: the Universal Declaration of Human Rights, the International Covenant on Civil and Political Rights and the International Covenant on Economic, Social, and Cultural Rights. Additional Conventions have been developed to give additional protection to groups considered particularly vulnerable.</a:t>
            </a:r>
            <a:endParaRPr lang="en-US" dirty="0"/>
          </a:p>
        </p:txBody>
      </p:sp>
      <p:sp>
        <p:nvSpPr>
          <p:cNvPr id="4" name="Slide Number Placeholder 3"/>
          <p:cNvSpPr>
            <a:spLocks noGrp="1"/>
          </p:cNvSpPr>
          <p:nvPr>
            <p:ph type="sldNum" sz="quarter" idx="10"/>
          </p:nvPr>
        </p:nvSpPr>
        <p:spPr/>
        <p:txBody>
          <a:bodyPr/>
          <a:lstStyle/>
          <a:p>
            <a:fld id="{95EBAE8A-E03B-724B-92C9-E5ADAFAF86A9}" type="slidenum">
              <a:rPr lang="en-US" smtClean="0"/>
              <a:pPr/>
              <a:t>5</a:t>
            </a:fld>
            <a:endParaRPr lang="en-US"/>
          </a:p>
        </p:txBody>
      </p:sp>
    </p:spTree>
    <p:extLst>
      <p:ext uri="{BB962C8B-B14F-4D97-AF65-F5344CB8AC3E}">
        <p14:creationId xmlns:p14="http://schemas.microsoft.com/office/powerpoint/2010/main" val="1320656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Each</a:t>
            </a:r>
            <a:r>
              <a:rPr lang="en-US" baseline="0" dirty="0" smtClean="0"/>
              <a:t> Convention has a group of experts who are responsible to monitor whether states are abiding by the convention that they signed. These bodies are called treaty-bodies.</a:t>
            </a:r>
            <a:endParaRPr lang="en-US" dirty="0"/>
          </a:p>
        </p:txBody>
      </p:sp>
      <p:sp>
        <p:nvSpPr>
          <p:cNvPr id="4" name="Slide Number Placeholder 3"/>
          <p:cNvSpPr>
            <a:spLocks noGrp="1"/>
          </p:cNvSpPr>
          <p:nvPr>
            <p:ph type="sldNum" sz="quarter" idx="10"/>
          </p:nvPr>
        </p:nvSpPr>
        <p:spPr/>
        <p:txBody>
          <a:bodyPr/>
          <a:lstStyle/>
          <a:p>
            <a:fld id="{95EBAE8A-E03B-724B-92C9-E5ADAFAF86A9}" type="slidenum">
              <a:rPr lang="en-US" smtClean="0"/>
              <a:pPr/>
              <a:t>6</a:t>
            </a:fld>
            <a:endParaRPr lang="en-US"/>
          </a:p>
        </p:txBody>
      </p:sp>
    </p:spTree>
    <p:extLst>
      <p:ext uri="{BB962C8B-B14F-4D97-AF65-F5344CB8AC3E}">
        <p14:creationId xmlns:p14="http://schemas.microsoft.com/office/powerpoint/2010/main" val="3823705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Human Rights Council (HRC) – The HRC was created by the General Assembly. Forty-seven rotating member states participate in the HRC. It is mandated to review and address human rights violations. The Office of the United Nations High Commissioner for Human Rights (OHCHR) is its secretariat. It is a subsidiary body of the General Assembly, and is based in Geneva.</a:t>
            </a:r>
          </a:p>
          <a:p>
            <a:endParaRPr lang="en-US" dirty="0"/>
          </a:p>
        </p:txBody>
      </p:sp>
      <p:sp>
        <p:nvSpPr>
          <p:cNvPr id="4" name="Slide Number Placeholder 3"/>
          <p:cNvSpPr>
            <a:spLocks noGrp="1"/>
          </p:cNvSpPr>
          <p:nvPr>
            <p:ph type="sldNum" sz="quarter" idx="10"/>
          </p:nvPr>
        </p:nvSpPr>
        <p:spPr/>
        <p:txBody>
          <a:bodyPr/>
          <a:lstStyle/>
          <a:p>
            <a:fld id="{95EBAE8A-E03B-724B-92C9-E5ADAFAF86A9}" type="slidenum">
              <a:rPr lang="en-US" smtClean="0"/>
              <a:pPr/>
              <a:t>7</a:t>
            </a:fld>
            <a:endParaRPr lang="en-US"/>
          </a:p>
        </p:txBody>
      </p:sp>
    </p:spTree>
    <p:extLst>
      <p:ext uri="{BB962C8B-B14F-4D97-AF65-F5344CB8AC3E}">
        <p14:creationId xmlns:p14="http://schemas.microsoft.com/office/powerpoint/2010/main" val="1581961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General Assembly has established several UN agencies – mandated</a:t>
            </a:r>
            <a:r>
              <a:rPr lang="en-US" baseline="0" dirty="0" smtClean="0"/>
              <a:t> with the protection and promotion of human rights. Each agency has its own working methods, programs, etc. Some of the larger Agencies are shown on this slide. All of those shown are present in the DRC.</a:t>
            </a:r>
            <a:endParaRPr lang="en-US" dirty="0"/>
          </a:p>
        </p:txBody>
      </p:sp>
      <p:sp>
        <p:nvSpPr>
          <p:cNvPr id="4" name="Slide Number Placeholder 3"/>
          <p:cNvSpPr>
            <a:spLocks noGrp="1"/>
          </p:cNvSpPr>
          <p:nvPr>
            <p:ph type="sldNum" sz="quarter" idx="10"/>
          </p:nvPr>
        </p:nvSpPr>
        <p:spPr/>
        <p:txBody>
          <a:bodyPr/>
          <a:lstStyle/>
          <a:p>
            <a:fld id="{95EBAE8A-E03B-724B-92C9-E5ADAFAF86A9}" type="slidenum">
              <a:rPr lang="en-US" smtClean="0"/>
              <a:pPr/>
              <a:t>9</a:t>
            </a:fld>
            <a:endParaRPr lang="en-US"/>
          </a:p>
        </p:txBody>
      </p:sp>
    </p:spTree>
    <p:extLst>
      <p:ext uri="{BB962C8B-B14F-4D97-AF65-F5344CB8AC3E}">
        <p14:creationId xmlns:p14="http://schemas.microsoft.com/office/powerpoint/2010/main" val="1355524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pPr/>
              <a:t>12/19/2017</a:t>
            </a:fld>
            <a:endParaRPr lang="en-US" dirty="0"/>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dirty="0"/>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12/19/2017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dirty="0"/>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12/19/2017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dirty="0"/>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pPr/>
              <a:t>12/19/2017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7AF16DE-A0D5-4438-950F-5B1E159C2C28}"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pPr/>
              <a:t>12/19/2017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7AF16DE-A0D5-4438-950F-5B1E159C2C28}"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pPr/>
              <a:t>12/19/2017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pPr/>
              <a:t>12/19/2017</a:t>
            </a:fld>
            <a:endParaRPr lang="en-US" dirty="0"/>
          </a:p>
        </p:txBody>
      </p:sp>
      <p:sp>
        <p:nvSpPr>
          <p:cNvPr id="6" name="Footer Placeholder 5"/>
          <p:cNvSpPr>
            <a:spLocks noGrp="1"/>
          </p:cNvSpPr>
          <p:nvPr>
            <p:ph type="ftr" sz="quarter" idx="11"/>
          </p:nvPr>
        </p:nvSpPr>
        <p:spPr>
          <a:xfrm>
            <a:off x="174812" y="6356350"/>
            <a:ext cx="3863788" cy="365125"/>
          </a:xfrm>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dirty="0"/>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dirty="0" smtClean="0"/>
              <a:t>Drag picture to placeholder or click icon to add</a:t>
            </a:r>
            <a:endParaRPr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pPr/>
              <a:t>12/19/2017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pPr/>
              <a:t>12/19/2017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dirty="0"/>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pPr/>
              <a:t>12/19/2017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pPr/>
              <a:t>12/19/2017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pPr/>
              <a:t>12/19/2017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pPr/>
              <a:t>12/19/2017</a:t>
            </a:fld>
            <a:endParaRPr lang="en-US" dirty="0"/>
          </a:p>
        </p:txBody>
      </p:sp>
      <p:sp>
        <p:nvSpPr>
          <p:cNvPr id="5" name="Footer Placeholder 4"/>
          <p:cNvSpPr>
            <a:spLocks noGrp="1"/>
          </p:cNvSpPr>
          <p:nvPr>
            <p:ph type="ftr" sz="quarter" idx="11"/>
          </p:nvPr>
        </p:nvSpPr>
        <p:spPr>
          <a:xfrm>
            <a:off x="3213847" y="6356350"/>
            <a:ext cx="4734112" cy="365125"/>
          </a:xfrm>
        </p:spPr>
        <p:txBody>
          <a:bodyPr/>
          <a:lstStyle/>
          <a:p>
            <a:endParaRPr lang="en-US" dirty="0"/>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pPr/>
              <a:t>‹#›</a:t>
            </a:fld>
            <a:endParaRPr lang="en-US" dirty="0"/>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dirty="0" smtClean="0"/>
              <a:t>Drag picture to placeholder or click icon to add</a:t>
            </a:r>
            <a:endParaRPr dirty="0"/>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pPr/>
              <a:t>12/19/2017</a:t>
            </a:fld>
            <a:endParaRPr lang="en-US" dirty="0"/>
          </a:p>
        </p:txBody>
      </p:sp>
      <p:sp>
        <p:nvSpPr>
          <p:cNvPr id="5" name="Footer Placeholder 4"/>
          <p:cNvSpPr>
            <a:spLocks noGrp="1"/>
          </p:cNvSpPr>
          <p:nvPr>
            <p:ph type="ftr" sz="quarter" idx="11"/>
          </p:nvPr>
        </p:nvSpPr>
        <p:spPr>
          <a:xfrm>
            <a:off x="2178423" y="6356350"/>
            <a:ext cx="4926852" cy="365125"/>
          </a:xfrm>
        </p:spPr>
        <p:txBody>
          <a:bodyPr/>
          <a:lstStyle/>
          <a:p>
            <a:endParaRPr lang="en-US" dirty="0"/>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pPr/>
              <a:t>‹#›</a:t>
            </a:fld>
            <a:endParaRPr lang="en-US" dirty="0"/>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dirty="0" smtClean="0"/>
              <a:t>Drag picture to placeholder or click icon to add</a:t>
            </a:r>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pPr/>
              <a:t>12/19/2017</a:t>
            </a:fld>
            <a:endParaRPr lang="en-US" dirty="0"/>
          </a:p>
        </p:txBody>
      </p:sp>
      <p:sp>
        <p:nvSpPr>
          <p:cNvPr id="5" name="Footer Placeholder 4"/>
          <p:cNvSpPr>
            <a:spLocks noGrp="1"/>
          </p:cNvSpPr>
          <p:nvPr>
            <p:ph type="ftr" sz="quarter" idx="11"/>
          </p:nvPr>
        </p:nvSpPr>
        <p:spPr>
          <a:xfrm>
            <a:off x="174812" y="6356350"/>
            <a:ext cx="5311588" cy="365125"/>
          </a:xfrm>
        </p:spPr>
        <p:txBody>
          <a:bodyPr/>
          <a:lstStyle/>
          <a:p>
            <a:endParaRPr lang="en-US" dirty="0"/>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pPr/>
              <a:t>‹#›</a:t>
            </a:fld>
            <a:endParaRPr lang="en-US" dirty="0"/>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dirty="0" smtClean="0"/>
              <a:t>Drag picture to placeholder or click icon to add</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12/19/2017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pPr/>
              <a:t>12/19/2017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7AF16DE-A0D5-4438-950F-5B1E159C2C28}"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12/19/2017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dirty="0"/>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pPr/>
              <a:t>12/19/2017</a:t>
            </a:fld>
            <a:endParaRPr lang="en-US" dirty="0"/>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dirty="0"/>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00400" y="4208929"/>
            <a:ext cx="5458968" cy="1048684"/>
          </a:xfrm>
        </p:spPr>
        <p:txBody>
          <a:bodyPr>
            <a:noAutofit/>
          </a:bodyPr>
          <a:lstStyle/>
          <a:p>
            <a:r>
              <a:rPr lang="en-US" sz="3600" dirty="0" smtClean="0"/>
              <a:t>Universal Periodic Review</a:t>
            </a:r>
            <a:endParaRPr lang="en-US" sz="3600" dirty="0"/>
          </a:p>
        </p:txBody>
      </p:sp>
      <p:sp>
        <p:nvSpPr>
          <p:cNvPr id="3" name="Subtitle 2"/>
          <p:cNvSpPr>
            <a:spLocks noGrp="1"/>
          </p:cNvSpPr>
          <p:nvPr>
            <p:ph type="subTitle" idx="1"/>
          </p:nvPr>
        </p:nvSpPr>
        <p:spPr/>
        <p:txBody>
          <a:bodyPr>
            <a:normAutofit fontScale="92500"/>
          </a:bodyPr>
          <a:lstStyle/>
          <a:p>
            <a:r>
              <a:rPr lang="en-US" sz="2000" dirty="0" smtClean="0"/>
              <a:t>Introduction to the UN Human Rights system</a:t>
            </a:r>
            <a:endParaRPr lang="en-US" sz="2000" dirty="0"/>
          </a:p>
        </p:txBody>
      </p:sp>
      <p:pic>
        <p:nvPicPr>
          <p:cNvPr id="1025" name="Image 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4396" y="250879"/>
            <a:ext cx="2508427" cy="3261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11243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Organogram: United Nations</a:t>
            </a:r>
            <a:endParaRPr lang="en-US" dirty="0"/>
          </a:p>
        </p:txBody>
      </p:sp>
      <p:sp>
        <p:nvSpPr>
          <p:cNvPr id="3" name="Content Placeholder 2"/>
          <p:cNvSpPr>
            <a:spLocks noGrp="1"/>
          </p:cNvSpPr>
          <p:nvPr>
            <p:ph idx="1"/>
          </p:nvPr>
        </p:nvSpPr>
        <p:spPr/>
        <p:txBody>
          <a:bodyPr/>
          <a:lstStyle/>
          <a:p>
            <a:endParaRPr lang="en-US" dirty="0"/>
          </a:p>
        </p:txBody>
      </p:sp>
      <p:pic>
        <p:nvPicPr>
          <p:cNvPr id="4" name="Picture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198" y="2209799"/>
            <a:ext cx="6508377" cy="3916363"/>
          </a:xfrm>
          <a:prstGeom prst="rect">
            <a:avLst/>
          </a:prstGeom>
          <a:noFill/>
          <a:ln>
            <a:noFill/>
          </a:ln>
        </p:spPr>
      </p:pic>
    </p:spTree>
    <p:extLst>
      <p:ext uri="{BB962C8B-B14F-4D97-AF65-F5344CB8AC3E}">
        <p14:creationId xmlns:p14="http://schemas.microsoft.com/office/powerpoint/2010/main" val="547848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does human rights fit into the UN?</a:t>
            </a:r>
            <a:endParaRPr lang="en-US" dirty="0"/>
          </a:p>
        </p:txBody>
      </p:sp>
      <p:sp>
        <p:nvSpPr>
          <p:cNvPr id="3" name="Content Placeholder 2"/>
          <p:cNvSpPr>
            <a:spLocks noGrp="1"/>
          </p:cNvSpPr>
          <p:nvPr>
            <p:ph idx="1"/>
          </p:nvPr>
        </p:nvSpPr>
        <p:spPr/>
        <p:txBody>
          <a:bodyPr/>
          <a:lstStyle/>
          <a:p>
            <a:r>
              <a:rPr lang="en-US" dirty="0" smtClean="0"/>
              <a:t>The protection and promotion of Human Rights is included in the </a:t>
            </a:r>
            <a:r>
              <a:rPr lang="en-US" b="1" dirty="0" smtClean="0"/>
              <a:t>UN Charter</a:t>
            </a:r>
          </a:p>
          <a:p>
            <a:r>
              <a:rPr lang="en-US" dirty="0" smtClean="0"/>
              <a:t>The General Assembly has drafted and agreed to a number of </a:t>
            </a:r>
            <a:r>
              <a:rPr lang="en-US" b="1" dirty="0" smtClean="0"/>
              <a:t>Human Rights Conventions and Declarations</a:t>
            </a:r>
            <a:r>
              <a:rPr lang="en-US" dirty="0" smtClean="0"/>
              <a:t>, which form the core of international Human Rights law</a:t>
            </a:r>
          </a:p>
          <a:p>
            <a:r>
              <a:rPr lang="en-US" dirty="0" smtClean="0"/>
              <a:t>The UN has several bodies mandated to </a:t>
            </a:r>
            <a:r>
              <a:rPr lang="en-US" b="1" dirty="0" smtClean="0"/>
              <a:t>monitor the implementation</a:t>
            </a:r>
            <a:r>
              <a:rPr lang="en-US" dirty="0" smtClean="0"/>
              <a:t> of Human Rights law</a:t>
            </a:r>
          </a:p>
          <a:p>
            <a:r>
              <a:rPr lang="en-US" dirty="0" smtClean="0"/>
              <a:t>The UN has several agencies mandated to</a:t>
            </a:r>
            <a:r>
              <a:rPr lang="en-US" b="1" dirty="0" smtClean="0"/>
              <a:t> assist in the realization </a:t>
            </a:r>
            <a:r>
              <a:rPr lang="en-US" dirty="0" smtClean="0"/>
              <a:t>of human rights</a:t>
            </a:r>
            <a:endParaRPr lang="en-US" dirty="0"/>
          </a:p>
        </p:txBody>
      </p:sp>
    </p:spTree>
    <p:extLst>
      <p:ext uri="{BB962C8B-B14F-4D97-AF65-F5344CB8AC3E}">
        <p14:creationId xmlns:p14="http://schemas.microsoft.com/office/powerpoint/2010/main" val="2955108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Rights Conventions and Declarations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86886650"/>
              </p:ext>
            </p:extLst>
          </p:nvPr>
        </p:nvGraphicFramePr>
        <p:xfrm>
          <a:off x="457199" y="2382279"/>
          <a:ext cx="8432039" cy="39163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88869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Reminder: UN Human Rights Conventions</a:t>
            </a:r>
            <a:endParaRPr lang="en-US" dirty="0"/>
          </a:p>
        </p:txBody>
      </p:sp>
      <p:sp>
        <p:nvSpPr>
          <p:cNvPr id="3" name="Content Placeholder 2"/>
          <p:cNvSpPr>
            <a:spLocks noGrp="1"/>
          </p:cNvSpPr>
          <p:nvPr>
            <p:ph idx="1"/>
          </p:nvPr>
        </p:nvSpPr>
        <p:spPr>
          <a:xfrm>
            <a:off x="457199" y="2209800"/>
            <a:ext cx="8369328" cy="4328722"/>
          </a:xfrm>
        </p:spPr>
        <p:txBody>
          <a:bodyPr>
            <a:normAutofit fontScale="85000" lnSpcReduction="20000"/>
          </a:bodyPr>
          <a:lstStyle/>
          <a:p>
            <a:r>
              <a:rPr lang="en-US" dirty="0"/>
              <a:t>The International </a:t>
            </a:r>
            <a:r>
              <a:rPr lang="en-US" b="1" dirty="0"/>
              <a:t>Bill of Rights</a:t>
            </a:r>
            <a:r>
              <a:rPr lang="en-US" dirty="0"/>
              <a:t> is composed of the following documents:</a:t>
            </a:r>
          </a:p>
          <a:p>
            <a:pPr lvl="1"/>
            <a:r>
              <a:rPr lang="en-US" dirty="0">
                <a:solidFill>
                  <a:srgbClr val="FF0000"/>
                </a:solidFill>
              </a:rPr>
              <a:t>Universal Declaration of Human Rights</a:t>
            </a:r>
          </a:p>
          <a:p>
            <a:pPr lvl="1"/>
            <a:r>
              <a:rPr lang="en-US" dirty="0">
                <a:solidFill>
                  <a:srgbClr val="FF0000"/>
                </a:solidFill>
              </a:rPr>
              <a:t>International Covenant on Civil and Political Rights (ICCPR)</a:t>
            </a:r>
          </a:p>
          <a:p>
            <a:pPr lvl="1"/>
            <a:r>
              <a:rPr lang="en-US" dirty="0">
                <a:solidFill>
                  <a:srgbClr val="FF0000"/>
                </a:solidFill>
              </a:rPr>
              <a:t>International Covenant on Economic, Social, and Cultural Rights (IESCR)</a:t>
            </a:r>
          </a:p>
          <a:p>
            <a:r>
              <a:rPr lang="en-US" dirty="0"/>
              <a:t>Additional </a:t>
            </a:r>
            <a:r>
              <a:rPr lang="en-US" b="1" dirty="0"/>
              <a:t>Core Human Rights Instruments </a:t>
            </a:r>
            <a:r>
              <a:rPr lang="en-US" dirty="0"/>
              <a:t>include:</a:t>
            </a:r>
          </a:p>
          <a:p>
            <a:pPr lvl="1"/>
            <a:r>
              <a:rPr lang="en-US" dirty="0"/>
              <a:t>International Convention on the Elimination of All Forms of Racial Discrimination (ICERD)</a:t>
            </a:r>
          </a:p>
          <a:p>
            <a:pPr lvl="1"/>
            <a:r>
              <a:rPr lang="en-US" dirty="0"/>
              <a:t>Convention on the Rights of the Child (CRC)</a:t>
            </a:r>
          </a:p>
          <a:p>
            <a:pPr lvl="1"/>
            <a:r>
              <a:rPr lang="en-US" dirty="0"/>
              <a:t>Convention on the Elimination of Discrimination Against Women (CEDAW)</a:t>
            </a:r>
          </a:p>
          <a:p>
            <a:pPr lvl="1"/>
            <a:r>
              <a:rPr lang="en-US" dirty="0"/>
              <a:t>Convention Against Torture and Other Cruel, Inhuman or Degrading Treatment or Punishment (CAT)</a:t>
            </a:r>
          </a:p>
          <a:p>
            <a:pPr lvl="1"/>
            <a:r>
              <a:rPr lang="en-US" dirty="0"/>
              <a:t>International Convention on the Protection of the Rights of All Migrant Workers and Members of Their Families (ICRMW)</a:t>
            </a:r>
          </a:p>
          <a:p>
            <a:pPr lvl="1"/>
            <a:r>
              <a:rPr lang="en-US" dirty="0"/>
              <a:t>International Convention for the Protection of All Persons from Enforced Disappearance (CPED)</a:t>
            </a:r>
          </a:p>
          <a:p>
            <a:pPr lvl="1"/>
            <a:r>
              <a:rPr lang="en-US" dirty="0"/>
              <a:t>Convention on the Rights of Persons with Disabilities (CRPD)</a:t>
            </a:r>
          </a:p>
          <a:p>
            <a:endParaRPr lang="en-US" dirty="0"/>
          </a:p>
        </p:txBody>
      </p:sp>
    </p:spTree>
    <p:extLst>
      <p:ext uri="{BB962C8B-B14F-4D97-AF65-F5344CB8AC3E}">
        <p14:creationId xmlns:p14="http://schemas.microsoft.com/office/powerpoint/2010/main" val="3517662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35199"/>
            <a:ext cx="6508377" cy="1662069"/>
          </a:xfrm>
        </p:spPr>
        <p:txBody>
          <a:bodyPr/>
          <a:lstStyle/>
          <a:p>
            <a:r>
              <a:rPr lang="en-US" dirty="0" smtClean="0"/>
              <a:t>Treaty-bodies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3740745"/>
              </p:ext>
            </p:extLst>
          </p:nvPr>
        </p:nvGraphicFramePr>
        <p:xfrm>
          <a:off x="329231" y="2071712"/>
          <a:ext cx="8512974" cy="4629403"/>
        </p:xfrm>
        <a:graphic>
          <a:graphicData uri="http://schemas.openxmlformats.org/drawingml/2006/table">
            <a:tbl>
              <a:tblPr firstRow="1" bandRow="1">
                <a:tableStyleId>{5202B0CA-FC54-4496-8BCA-5EF66A818D29}</a:tableStyleId>
              </a:tblPr>
              <a:tblGrid>
                <a:gridCol w="5079565"/>
                <a:gridCol w="3433409"/>
              </a:tblGrid>
              <a:tr h="318262">
                <a:tc>
                  <a:txBody>
                    <a:bodyPr/>
                    <a:lstStyle/>
                    <a:p>
                      <a:r>
                        <a:rPr lang="en-US" dirty="0" smtClean="0"/>
                        <a:t>Conventions</a:t>
                      </a:r>
                      <a:endParaRPr lang="en-US" dirty="0"/>
                    </a:p>
                  </a:txBody>
                  <a:tcPr/>
                </a:tc>
                <a:tc>
                  <a:txBody>
                    <a:bodyPr/>
                    <a:lstStyle/>
                    <a:p>
                      <a:r>
                        <a:rPr lang="en-US" dirty="0" smtClean="0"/>
                        <a:t>Treaty-bodies</a:t>
                      </a:r>
                      <a:endParaRPr lang="en-US" dirty="0"/>
                    </a:p>
                  </a:txBody>
                  <a:tcPr/>
                </a:tc>
              </a:tr>
              <a:tr h="450871">
                <a:tc>
                  <a:txBody>
                    <a:bodyPr/>
                    <a:lstStyle/>
                    <a:p>
                      <a:pPr lvl="0"/>
                      <a:r>
                        <a:rPr lang="en-US" sz="1400" dirty="0" smtClean="0"/>
                        <a:t>International Covenant on Civil and Political Rights (ICCPR)</a:t>
                      </a:r>
                      <a:endParaRPr lang="en-US" sz="1400" dirty="0" smtClean="0">
                        <a:solidFill>
                          <a:schemeClr val="tx1"/>
                        </a:solidFill>
                      </a:endParaRPr>
                    </a:p>
                  </a:txBody>
                  <a:tcPr/>
                </a:tc>
                <a:tc>
                  <a:txBody>
                    <a:bodyPr/>
                    <a:lstStyle/>
                    <a:p>
                      <a:r>
                        <a:rPr lang="en-US" sz="1400" dirty="0" smtClean="0"/>
                        <a:t>Human Rights Committee</a:t>
                      </a:r>
                      <a:endParaRPr lang="en-US" sz="1400" dirty="0"/>
                    </a:p>
                  </a:txBody>
                  <a:tcPr/>
                </a:tc>
              </a:tr>
              <a:tr h="450871">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400" dirty="0" smtClean="0"/>
                        <a:t>International Covenant on Economic, Social, and Cultural Rights (IESCR)</a:t>
                      </a:r>
                      <a:endParaRPr lang="en-US" sz="1400" dirty="0" smtClean="0">
                        <a:solidFill>
                          <a:schemeClr val="tx1"/>
                        </a:solidFill>
                      </a:endParaRPr>
                    </a:p>
                  </a:txBody>
                  <a:tcPr/>
                </a:tc>
                <a:tc>
                  <a:txBody>
                    <a:bodyPr/>
                    <a:lstStyle/>
                    <a:p>
                      <a:r>
                        <a:rPr lang="en-US" sz="1400" dirty="0" smtClean="0"/>
                        <a:t>Committee on Economic, Social, and Cultural Rights</a:t>
                      </a:r>
                      <a:endParaRPr lang="en-US" sz="1400" dirty="0"/>
                    </a:p>
                  </a:txBody>
                  <a:tcPr/>
                </a:tc>
              </a:tr>
              <a:tr h="450871">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400" dirty="0" smtClean="0"/>
                        <a:t>International Convention on the Elimination of All Forms of Racial Discrimination (ICERD)</a:t>
                      </a:r>
                    </a:p>
                  </a:txBody>
                  <a:tcPr/>
                </a:tc>
                <a:tc>
                  <a:txBody>
                    <a:bodyPr/>
                    <a:lstStyle/>
                    <a:p>
                      <a:r>
                        <a:rPr lang="en-US" sz="1400" dirty="0" smtClean="0"/>
                        <a:t>Committee on the Elimination of Racial Discrimination</a:t>
                      </a:r>
                      <a:endParaRPr lang="en-US" sz="1400" dirty="0"/>
                    </a:p>
                  </a:txBody>
                  <a:tcPr/>
                </a:tc>
              </a:tr>
              <a:tr h="269187">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400" dirty="0" smtClean="0"/>
                        <a:t>Convention on the Rights of the Child (CRC)</a:t>
                      </a:r>
                    </a:p>
                  </a:txBody>
                  <a:tcPr/>
                </a:tc>
                <a:tc>
                  <a:txBody>
                    <a:bodyPr/>
                    <a:lstStyle/>
                    <a:p>
                      <a:r>
                        <a:rPr lang="en-US" sz="1400" dirty="0" smtClean="0"/>
                        <a:t>Committee on the Rights of the Child</a:t>
                      </a:r>
                      <a:endParaRPr lang="en-US" sz="1400" dirty="0"/>
                    </a:p>
                  </a:txBody>
                  <a:tcPr/>
                </a:tc>
              </a:tr>
              <a:tr h="450871">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400" dirty="0" smtClean="0"/>
                        <a:t>Convention on the Elimination of Discrimination Against Women (CEDAW)</a:t>
                      </a:r>
                    </a:p>
                  </a:txBody>
                  <a:tcPr/>
                </a:tc>
                <a:tc>
                  <a:txBody>
                    <a:bodyPr/>
                    <a:lstStyle/>
                    <a:p>
                      <a:r>
                        <a:rPr lang="en-US" sz="1400" dirty="0" smtClean="0"/>
                        <a:t>Committee on the Elimination of Discrimination</a:t>
                      </a:r>
                      <a:r>
                        <a:rPr lang="en-US" sz="1400" baseline="0" dirty="0" smtClean="0"/>
                        <a:t> Against Women</a:t>
                      </a:r>
                      <a:endParaRPr lang="en-US" sz="1400" dirty="0"/>
                    </a:p>
                  </a:txBody>
                  <a:tcPr/>
                </a:tc>
              </a:tr>
              <a:tr h="636523">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400" dirty="0" smtClean="0"/>
                        <a:t>Convention Against Torture and Other Cruel, Inhuman or Degrading Treatment or Punishment (CAT)</a:t>
                      </a:r>
                    </a:p>
                  </a:txBody>
                  <a:tcPr/>
                </a:tc>
                <a:tc>
                  <a:txBody>
                    <a:bodyPr/>
                    <a:lstStyle/>
                    <a:p>
                      <a:r>
                        <a:rPr lang="en-US" sz="1400" dirty="0" smtClean="0"/>
                        <a:t>Committee against Torture</a:t>
                      </a:r>
                      <a:endParaRPr lang="en-US" sz="1400" dirty="0"/>
                    </a:p>
                  </a:txBody>
                  <a:tcPr/>
                </a:tc>
              </a:tr>
              <a:tr h="636523">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400" dirty="0" smtClean="0"/>
                        <a:t>International Convention on the Protection of the Rights of All Migrant Workers and Members of Their Families (ICRMW)</a:t>
                      </a:r>
                    </a:p>
                  </a:txBody>
                  <a:tcPr/>
                </a:tc>
                <a:tc>
                  <a:txBody>
                    <a:bodyPr/>
                    <a:lstStyle/>
                    <a:p>
                      <a:r>
                        <a:rPr lang="en-US" sz="1400" dirty="0" smtClean="0"/>
                        <a:t>Committee on the Protection of the Rights of All Migrant Workers and Members of their Families</a:t>
                      </a:r>
                      <a:endParaRPr lang="en-US" sz="1400" dirty="0"/>
                    </a:p>
                  </a:txBody>
                  <a:tcPr/>
                </a:tc>
              </a:tr>
              <a:tr h="450871">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400" dirty="0" smtClean="0"/>
                        <a:t>Convention on the Rights of Persons with Disabilities (CRPD)</a:t>
                      </a:r>
                    </a:p>
                  </a:txBody>
                  <a:tcPr/>
                </a:tc>
                <a:tc>
                  <a:txBody>
                    <a:bodyPr/>
                    <a:lstStyle/>
                    <a:p>
                      <a:r>
                        <a:rPr lang="en-US" sz="1400" dirty="0" smtClean="0"/>
                        <a:t>Committee on the Rights of Persons with Disabilities</a:t>
                      </a:r>
                      <a:endParaRPr lang="en-US" sz="1400" dirty="0"/>
                    </a:p>
                  </a:txBody>
                  <a:tcPr/>
                </a:tc>
              </a:tr>
            </a:tbl>
          </a:graphicData>
        </a:graphic>
      </p:graphicFrame>
    </p:spTree>
    <p:extLst>
      <p:ext uri="{BB962C8B-B14F-4D97-AF65-F5344CB8AC3E}">
        <p14:creationId xmlns:p14="http://schemas.microsoft.com/office/powerpoint/2010/main" val="3429626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Rights Council</a:t>
            </a:r>
            <a:endParaRPr lang="en-US" dirty="0"/>
          </a:p>
        </p:txBody>
      </p:sp>
      <p:sp>
        <p:nvSpPr>
          <p:cNvPr id="3" name="Content Placeholder 2"/>
          <p:cNvSpPr>
            <a:spLocks noGrp="1"/>
          </p:cNvSpPr>
          <p:nvPr>
            <p:ph idx="1"/>
          </p:nvPr>
        </p:nvSpPr>
        <p:spPr>
          <a:xfrm>
            <a:off x="457199" y="2209800"/>
            <a:ext cx="6508377" cy="4407121"/>
          </a:xfrm>
        </p:spPr>
        <p:txBody>
          <a:bodyPr>
            <a:normAutofit/>
          </a:bodyPr>
          <a:lstStyle/>
          <a:p>
            <a:r>
              <a:rPr lang="en-US" dirty="0" smtClean="0"/>
              <a:t>The Human Rights Council is one of the main UN human rights bodies</a:t>
            </a:r>
          </a:p>
          <a:p>
            <a:r>
              <a:rPr lang="en-US" dirty="0" smtClean="0"/>
              <a:t>The HRC reports to the General Assembly.</a:t>
            </a:r>
          </a:p>
          <a:p>
            <a:r>
              <a:rPr lang="en-US" dirty="0" smtClean="0"/>
              <a:t>The HRC has 47 rotating members (all UN members states are eligible to sit on the HRC)</a:t>
            </a:r>
          </a:p>
          <a:p>
            <a:r>
              <a:rPr lang="en-US" dirty="0" smtClean="0"/>
              <a:t>It is mandated to review and address human rights violations</a:t>
            </a:r>
          </a:p>
          <a:p>
            <a:r>
              <a:rPr lang="en-US" dirty="0" smtClean="0"/>
              <a:t>The Office of the United Nations High Commissioner for Human Rights (OHCHR)</a:t>
            </a:r>
          </a:p>
          <a:p>
            <a:r>
              <a:rPr lang="en-US" dirty="0" smtClean="0"/>
              <a:t>It is based in Geneva, Switzerland</a:t>
            </a:r>
            <a:endParaRPr lang="en-US" dirty="0"/>
          </a:p>
        </p:txBody>
      </p:sp>
    </p:spTree>
    <p:extLst>
      <p:ext uri="{BB962C8B-B14F-4D97-AF65-F5344CB8AC3E}">
        <p14:creationId xmlns:p14="http://schemas.microsoft.com/office/powerpoint/2010/main" val="1852122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Office of the High Commissioner for Human Rights</a:t>
            </a:r>
            <a:endParaRPr lang="en-US" dirty="0"/>
          </a:p>
        </p:txBody>
      </p:sp>
      <p:sp>
        <p:nvSpPr>
          <p:cNvPr id="3" name="Content Placeholder 2"/>
          <p:cNvSpPr>
            <a:spLocks noGrp="1"/>
          </p:cNvSpPr>
          <p:nvPr>
            <p:ph idx="1"/>
          </p:nvPr>
        </p:nvSpPr>
        <p:spPr/>
        <p:txBody>
          <a:bodyPr/>
          <a:lstStyle/>
          <a:p>
            <a:r>
              <a:rPr lang="en-US" dirty="0"/>
              <a:t>This UN agency works to promote and protect human rights globally by standard setting, monitoring and implementation. </a:t>
            </a:r>
            <a:endParaRPr lang="en-US" dirty="0" smtClean="0"/>
          </a:p>
          <a:p>
            <a:r>
              <a:rPr lang="en-US" dirty="0" smtClean="0"/>
              <a:t>OHCHR has an office in many countries</a:t>
            </a:r>
            <a:endParaRPr lang="en-US" dirty="0"/>
          </a:p>
        </p:txBody>
      </p:sp>
    </p:spTree>
    <p:extLst>
      <p:ext uri="{BB962C8B-B14F-4D97-AF65-F5344CB8AC3E}">
        <p14:creationId xmlns:p14="http://schemas.microsoft.com/office/powerpoint/2010/main" val="3367056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 Agencies</a:t>
            </a:r>
            <a:endParaRPr lang="en-US" dirty="0"/>
          </a:p>
        </p:txBody>
      </p:sp>
      <p:sp>
        <p:nvSpPr>
          <p:cNvPr id="3" name="Content Placeholder 2"/>
          <p:cNvSpPr>
            <a:spLocks noGrp="1"/>
          </p:cNvSpPr>
          <p:nvPr>
            <p:ph idx="1"/>
          </p:nvPr>
        </p:nvSpPr>
        <p:spPr>
          <a:xfrm>
            <a:off x="457199" y="2209800"/>
            <a:ext cx="6508377" cy="4407121"/>
          </a:xfrm>
        </p:spPr>
        <p:txBody>
          <a:bodyPr>
            <a:normAutofit fontScale="92500" lnSpcReduction="10000"/>
          </a:bodyPr>
          <a:lstStyle/>
          <a:p>
            <a:r>
              <a:rPr lang="en-US" dirty="0" smtClean="0"/>
              <a:t>United Nations Children’s Fund (UNICEF): 		</a:t>
            </a:r>
            <a:r>
              <a:rPr lang="en-US" dirty="0" smtClean="0">
                <a:solidFill>
                  <a:srgbClr val="FF0000"/>
                </a:solidFill>
              </a:rPr>
              <a:t>The rights of women and children</a:t>
            </a:r>
          </a:p>
          <a:p>
            <a:r>
              <a:rPr lang="en-US" dirty="0" smtClean="0"/>
              <a:t>UN Women:                                                        	</a:t>
            </a:r>
            <a:r>
              <a:rPr lang="en-US" dirty="0" smtClean="0">
                <a:solidFill>
                  <a:srgbClr val="FF0000"/>
                </a:solidFill>
              </a:rPr>
              <a:t>Women’s rights</a:t>
            </a:r>
          </a:p>
          <a:p>
            <a:r>
              <a:rPr lang="en-US" dirty="0" smtClean="0"/>
              <a:t>UN High Commission for Refugees (UNHCR):       	</a:t>
            </a:r>
            <a:r>
              <a:rPr lang="en-US" dirty="0" smtClean="0">
                <a:solidFill>
                  <a:srgbClr val="FF0000"/>
                </a:solidFill>
              </a:rPr>
              <a:t>Rights of refugees and internally displaced</a:t>
            </a:r>
          </a:p>
          <a:p>
            <a:r>
              <a:rPr lang="en-US" dirty="0" smtClean="0"/>
              <a:t>United Nations Development Program (UNDP): 	</a:t>
            </a:r>
            <a:r>
              <a:rPr lang="en-US" dirty="0" smtClean="0">
                <a:solidFill>
                  <a:srgbClr val="FF0000"/>
                </a:solidFill>
              </a:rPr>
              <a:t>Human rights </a:t>
            </a:r>
          </a:p>
          <a:p>
            <a:r>
              <a:rPr lang="en-US" dirty="0" smtClean="0"/>
              <a:t>UN World Health Organization (WHO):                  	</a:t>
            </a:r>
            <a:r>
              <a:rPr lang="en-US" dirty="0" smtClean="0">
                <a:solidFill>
                  <a:srgbClr val="FF0000"/>
                </a:solidFill>
              </a:rPr>
              <a:t>Right to health</a:t>
            </a:r>
          </a:p>
          <a:p>
            <a:r>
              <a:rPr lang="en-US" dirty="0" smtClean="0"/>
              <a:t>UN World Food Program (WFP):                             	</a:t>
            </a:r>
            <a:r>
              <a:rPr lang="en-US" dirty="0" smtClean="0">
                <a:solidFill>
                  <a:srgbClr val="FF0000"/>
                </a:solidFill>
              </a:rPr>
              <a:t>Right to food</a:t>
            </a:r>
            <a:endParaRPr lang="en-US" dirty="0">
              <a:solidFill>
                <a:srgbClr val="FF0000"/>
              </a:solidFill>
            </a:endParaRPr>
          </a:p>
        </p:txBody>
      </p:sp>
    </p:spTree>
    <p:extLst>
      <p:ext uri="{BB962C8B-B14F-4D97-AF65-F5344CB8AC3E}">
        <p14:creationId xmlns:p14="http://schemas.microsoft.com/office/powerpoint/2010/main" val="3773110807"/>
      </p:ext>
    </p:extLst>
  </p:cSld>
  <p:clrMapOvr>
    <a:masterClrMapping/>
  </p:clrMapOvr>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128</TotalTime>
  <Words>1004</Words>
  <Application>Microsoft Office PowerPoint</Application>
  <PresentationFormat>On-screen Show (4:3)</PresentationFormat>
  <Paragraphs>78</Paragraphs>
  <Slides>9</Slides>
  <Notes>5</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Plaza</vt:lpstr>
      <vt:lpstr>Universal Periodic Review</vt:lpstr>
      <vt:lpstr>Organogram: United Nations</vt:lpstr>
      <vt:lpstr>Where does human rights fit into the UN?</vt:lpstr>
      <vt:lpstr>Human Rights Conventions and Declarations</vt:lpstr>
      <vt:lpstr>Reminder: UN Human Rights Conventions</vt:lpstr>
      <vt:lpstr>Treaty-bodies</vt:lpstr>
      <vt:lpstr>Human Rights Council</vt:lpstr>
      <vt:lpstr>Office of the High Commissioner for Human Rights</vt:lpstr>
      <vt:lpstr>UN Agencies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Universal Periodic Review</dc:title>
  <dc:creator>Anna Elyse Ressler</dc:creator>
  <cp:lastModifiedBy>Aurela Bozo</cp:lastModifiedBy>
  <cp:revision>22</cp:revision>
  <dcterms:created xsi:type="dcterms:W3CDTF">2013-05-06T09:41:59Z</dcterms:created>
  <dcterms:modified xsi:type="dcterms:W3CDTF">2017-12-19T02:34:37Z</dcterms:modified>
</cp:coreProperties>
</file>